
<file path=[Content_Types].xml><?xml version="1.0" encoding="utf-8"?>
<Types xmlns="http://schemas.openxmlformats.org/package/2006/content-types">
  <Default ContentType="image/png" Extension="png"/>
  <Default ContentType="application/vnd.openxmlformats-officedocument.oleObject" Extension="bin"/>
  <Default ContentType="image/jpeg" Extension="jpeg"/>
  <Default ContentType="image/x-wmf" Extension="wmf"/>
  <Default ContentType="image/x-emf" Extension="emf"/>
  <Default ContentType="application/vnd.openxmlformats-package.relationships+xml" Extension="rels"/>
  <Default ContentType="application/xml" Extension="xml"/>
  <Default ContentType="image/vnd.ms-photo" Extension="wdp"/>
  <Default ContentType="image/gif" Extension="gif"/>
  <Default ContentType="application/vnd.openxmlformats-officedocument.vmlDrawing" Extension="vml"/>
  <Default ContentType="video/avi" Extension="avi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slide+xml" PartName="/ppt/slides/slide55.xml"/>
  <Override ContentType="application/vnd.openxmlformats-officedocument.presentationml.slide+xml" PartName="/ppt/slides/slide56.xml"/>
  <Override ContentType="application/vnd.openxmlformats-officedocument.presentationml.slide+xml" PartName="/ppt/slides/slide57.xml"/>
  <Override ContentType="application/vnd.openxmlformats-officedocument.presentationml.slide+xml" PartName="/ppt/slides/slide58.xml"/>
  <Override ContentType="application/vnd.openxmlformats-officedocument.presentationml.slide+xml" PartName="/ppt/slides/slide59.xml"/>
  <Override ContentType="application/vnd.openxmlformats-officedocument.presentationml.slide+xml" PartName="/ppt/slides/slide60.xml"/>
  <Override ContentType="application/vnd.openxmlformats-officedocument.presentationml.slide+xml" PartName="/ppt/slides/slide61.xml"/>
  <Override ContentType="application/vnd.openxmlformats-officedocument.presentationml.slide+xml" PartName="/ppt/slides/slide62.xml"/>
  <Override ContentType="application/vnd.openxmlformats-officedocument.presentationml.slide+xml" PartName="/ppt/slides/slide63.xml"/>
  <Override ContentType="application/vnd.openxmlformats-officedocument.presentationml.slide+xml" PartName="/ppt/slides/slide64.xml"/>
  <Override ContentType="application/vnd.openxmlformats-officedocument.presentationml.slide+xml" PartName="/ppt/slides/slide65.xml"/>
  <Override ContentType="application/vnd.openxmlformats-officedocument.presentationml.slide+xml" PartName="/ppt/slides/slide66.xml"/>
  <Override ContentType="application/vnd.openxmlformats-officedocument.presentationml.slide+xml" PartName="/ppt/slides/slide67.xml"/>
  <Override ContentType="application/vnd.openxmlformats-officedocument.presentationml.slide+xml" PartName="/ppt/slides/slide68.xml"/>
  <Override ContentType="application/vnd.openxmlformats-officedocument.presentationml.slide+xml" PartName="/ppt/slides/slide69.xml"/>
  <Override ContentType="application/vnd.openxmlformats-officedocument.presentationml.slide+xml" PartName="/ppt/slides/slide70.xml"/>
  <Override ContentType="application/vnd.openxmlformats-officedocument.presentationml.slide+xml" PartName="/ppt/slides/slide71.xml"/>
  <Override ContentType="application/vnd.openxmlformats-officedocument.presentationml.slide+xml" PartName="/ppt/slides/slide72.xml"/>
  <Override ContentType="application/vnd.openxmlformats-officedocument.presentationml.slide+xml" PartName="/ppt/slides/slide73.xml"/>
  <Override ContentType="application/vnd.openxmlformats-officedocument.presentationml.slide+xml" PartName="/ppt/slides/slide74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77.xml"/>
  <Override ContentType="application/vnd.openxmlformats-officedocument.presentationml.slide+xml" PartName="/ppt/slides/slide78.xml"/>
  <Override ContentType="application/vnd.openxmlformats-officedocument.presentationml.slide+xml" PartName="/ppt/slides/slide79.xml"/>
  <Override ContentType="application/vnd.openxmlformats-officedocument.presentationml.slide+xml" PartName="/ppt/slides/slide80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4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331" r:id="rId2"/>
    <p:sldId id="434" r:id="rId3"/>
    <p:sldId id="364" r:id="rId4"/>
    <p:sldId id="365" r:id="rId5"/>
    <p:sldId id="362" r:id="rId6"/>
    <p:sldId id="376" r:id="rId7"/>
    <p:sldId id="378" r:id="rId8"/>
    <p:sldId id="370" r:id="rId9"/>
    <p:sldId id="308" r:id="rId10"/>
    <p:sldId id="258" r:id="rId11"/>
    <p:sldId id="257" r:id="rId12"/>
    <p:sldId id="355" r:id="rId13"/>
    <p:sldId id="395" r:id="rId14"/>
    <p:sldId id="400" r:id="rId15"/>
    <p:sldId id="396" r:id="rId16"/>
    <p:sldId id="375" r:id="rId17"/>
    <p:sldId id="427" r:id="rId18"/>
    <p:sldId id="329" r:id="rId19"/>
    <p:sldId id="333" r:id="rId20"/>
    <p:sldId id="354" r:id="rId21"/>
    <p:sldId id="350" r:id="rId22"/>
    <p:sldId id="398" r:id="rId23"/>
    <p:sldId id="349" r:id="rId24"/>
    <p:sldId id="390" r:id="rId25"/>
    <p:sldId id="429" r:id="rId26"/>
    <p:sldId id="393" r:id="rId27"/>
    <p:sldId id="328" r:id="rId28"/>
    <p:sldId id="280" r:id="rId29"/>
    <p:sldId id="419" r:id="rId30"/>
    <p:sldId id="296" r:id="rId31"/>
    <p:sldId id="385" r:id="rId32"/>
    <p:sldId id="373" r:id="rId33"/>
    <p:sldId id="263" r:id="rId34"/>
    <p:sldId id="379" r:id="rId35"/>
    <p:sldId id="363" r:id="rId36"/>
    <p:sldId id="361" r:id="rId37"/>
    <p:sldId id="374" r:id="rId38"/>
    <p:sldId id="380" r:id="rId39"/>
    <p:sldId id="433" r:id="rId40"/>
    <p:sldId id="394" r:id="rId41"/>
    <p:sldId id="303" r:id="rId42"/>
    <p:sldId id="304" r:id="rId43"/>
    <p:sldId id="367" r:id="rId44"/>
    <p:sldId id="305" r:id="rId45"/>
    <p:sldId id="306" r:id="rId46"/>
    <p:sldId id="307" r:id="rId47"/>
    <p:sldId id="357" r:id="rId48"/>
    <p:sldId id="417" r:id="rId49"/>
    <p:sldId id="430" r:id="rId50"/>
    <p:sldId id="310" r:id="rId51"/>
    <p:sldId id="431" r:id="rId52"/>
    <p:sldId id="389" r:id="rId53"/>
    <p:sldId id="420" r:id="rId54"/>
    <p:sldId id="388" r:id="rId55"/>
    <p:sldId id="299" r:id="rId56"/>
    <p:sldId id="300" r:id="rId57"/>
    <p:sldId id="302" r:id="rId58"/>
    <p:sldId id="318" r:id="rId59"/>
    <p:sldId id="422" r:id="rId60"/>
    <p:sldId id="421" r:id="rId61"/>
    <p:sldId id="432" r:id="rId62"/>
    <p:sldId id="320" r:id="rId63"/>
    <p:sldId id="321" r:id="rId64"/>
    <p:sldId id="322" r:id="rId65"/>
    <p:sldId id="435" r:id="rId66"/>
    <p:sldId id="424" r:id="rId67"/>
    <p:sldId id="334" r:id="rId68"/>
    <p:sldId id="426" r:id="rId69"/>
    <p:sldId id="293" r:id="rId70"/>
    <p:sldId id="418" r:id="rId71"/>
    <p:sldId id="383" r:id="rId72"/>
    <p:sldId id="397" r:id="rId73"/>
    <p:sldId id="342" r:id="rId74"/>
    <p:sldId id="341" r:id="rId75"/>
    <p:sldId id="343" r:id="rId76"/>
    <p:sldId id="336" r:id="rId77"/>
    <p:sldId id="337" r:id="rId78"/>
    <p:sldId id="338" r:id="rId79"/>
    <p:sldId id="345" r:id="rId80"/>
    <p:sldId id="423" r:id="rId8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50" autoAdjust="0"/>
  </p:normalViewPr>
  <p:slideViewPr>
    <p:cSldViewPr>
      <p:cViewPr varScale="1">
        <p:scale>
          <a:sx n="79" d="100"/>
          <a:sy n="79" d="100"/>
        </p:scale>
        <p:origin x="-1469" y="-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8" d="100"/>
        <a:sy n="12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74AD1E-619E-4B4D-94B1-9437D7BF5AFA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8266FC-C2B3-44FD-B9E5-6F7EC7931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277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85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8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48C9AD-64CC-4482-95FB-38D8C32BDD0E}" type="slidenum">
              <a:rPr lang="fr-FR" sz="1200">
                <a:latin typeface="Calibri" pitchFamily="-108" charset="0"/>
              </a:rPr>
              <a:pPr eaLnBrk="1" hangingPunct="1"/>
              <a:t>21</a:t>
            </a:fld>
            <a:endParaRPr lang="fr-FR" sz="1200">
              <a:latin typeface="Calibri" pitchFamily="-10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Le débit cardiaque est un indice de la capacité fonctionnelle du système cardiovasculaire de satisfaire les besoins de l’organisme pendant l’activité physique.</a:t>
            </a:r>
            <a:r>
              <a:rPr lang="fr-FR" baseline="0" dirty="0" smtClean="0"/>
              <a:t> Le DC de la FC et du VES : DC = FC x VES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095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41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42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44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45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46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48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856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50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52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4624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54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5450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55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56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57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58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62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63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9BB41-E857-4C53-8BCE-0F7A50D8BAA3}" type="slidenum">
              <a:rPr lang="fr-FR" smtClean="0"/>
              <a:pPr/>
              <a:t>64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67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2072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68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6460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266FC-C2B3-44FD-B9E5-6F7EC7931FE7}" type="slidenum">
              <a:rPr lang="fr-FR" smtClean="0"/>
              <a:t>70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856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D73F681-63F9-4E47-AD34-9570A88E6909}" type="slidenum">
              <a:rPr lang="fr-FR" smtClean="0"/>
              <a:pPr/>
              <a:t>72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195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6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039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446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30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660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7030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269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08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168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173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60000">
              <a:srgbClr val="0A128C"/>
            </a:gs>
            <a:gs pos="91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58CB1-B119-402D-B1B1-14D008B47613}" type="datetimeFigureOut">
              <a:rPr lang="fr-FR" smtClean="0"/>
              <a:t>19/08/2017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10CE3-F1A4-4D17-AB1C-9A03DA3DA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57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3" Target="../media/image2.pn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7.xml" Type="http://schemas.openxmlformats.org/officeDocument/2006/relationships/slideLayout"/><Relationship Id="rId4" Target="../media/image3.jpeg" Type="http://schemas.openxmlformats.org/officeDocument/2006/relationships/image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 ?><Relationships xmlns="http://schemas.openxmlformats.org/package/2006/relationships"><Relationship Id="rId2" Target="../media/image11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11.xml.rels><?xml version="1.0" encoding="UTF-8" standalone="yes" ?><Relationships xmlns="http://schemas.openxmlformats.org/package/2006/relationships"><Relationship Id="rId2" Target="../media/image12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1.xml.rels><?xml version="1.0" encoding="UTF-8" standalone="yes" ?><Relationships xmlns="http://schemas.openxmlformats.org/package/2006/relationships"><Relationship Id="rId3" Target="../media/image27.jpe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7.xml" Type="http://schemas.openxmlformats.org/officeDocument/2006/relationships/slideLayout"/><Relationship Id="rId4" Target="../media/image28.jpeg" Type="http://schemas.openxmlformats.org/officeDocument/2006/relationships/image"/></Relationships>
</file>

<file path=ppt/slides/_rels/slide22.xml.rels><?xml version="1.0" encoding="UTF-8" standalone="yes" ?><Relationships xmlns="http://schemas.openxmlformats.org/package/2006/relationships"><Relationship Id="rId2" Target="../media/image29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 ?><Relationships xmlns="http://schemas.openxmlformats.org/package/2006/relationships"><Relationship Id="rId2" Target="../media/image31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 ?><Relationships xmlns="http://schemas.openxmlformats.org/package/2006/relationships"><Relationship Id="rId2" Target="../media/image28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 ?><Relationships xmlns="http://schemas.openxmlformats.org/package/2006/relationships"><Relationship Id="rId2" Target="../media/image33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 ?><Relationships xmlns="http://schemas.openxmlformats.org/package/2006/relationships"><Relationship Id="rId3" Target="../media/image38.jpeg" Type="http://schemas.openxmlformats.org/officeDocument/2006/relationships/image"/><Relationship Id="rId2" Target="../media/image37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34.xml.rels><?xml version="1.0" encoding="UTF-8" standalone="yes" ?><Relationships xmlns="http://schemas.openxmlformats.org/package/2006/relationships"><Relationship Id="rId2" Target="../media/image39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 ?><Relationships xmlns="http://schemas.openxmlformats.org/package/2006/relationships"><Relationship Id="rId3" Target="../media/image50.jpeg" Type="http://schemas.openxmlformats.org/officeDocument/2006/relationships/image"/><Relationship Id="rId2" Target="../notesSlides/notesSlide12.xml" Type="http://schemas.openxmlformats.org/officeDocument/2006/relationships/notesSlide"/><Relationship Id="rId1" Target="../slideLayouts/slideLayout7.xml" Type="http://schemas.openxmlformats.org/officeDocument/2006/relationships/slideLayout"/><Relationship Id="rId5" Target="../media/image37.jpeg" Type="http://schemas.openxmlformats.org/officeDocument/2006/relationships/image"/><Relationship Id="rId4" Target="../media/image51.png" Type="http://schemas.openxmlformats.org/officeDocument/2006/relationships/image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 ?><Relationships xmlns="http://schemas.openxmlformats.org/package/2006/relationships"><Relationship Id="rId3" Target="../media/image53.jpeg" Type="http://schemas.openxmlformats.org/officeDocument/2006/relationships/image"/><Relationship Id="rId2" Target="../notesSlides/notesSlide13.xml" Type="http://schemas.openxmlformats.org/officeDocument/2006/relationships/notesSlide"/><Relationship Id="rId1" Target="../slideLayouts/slideLayout7.xml" Type="http://schemas.openxmlformats.org/officeDocument/2006/relationships/slideLayout"/><Relationship Id="rId6" Target="../media/image55.png" Type="http://schemas.openxmlformats.org/officeDocument/2006/relationships/image"/><Relationship Id="rId5" Target="../media/image29.jpeg" Type="http://schemas.openxmlformats.org/officeDocument/2006/relationships/image"/><Relationship Id="rId4" Target="../media/image54.gif" Type="http://schemas.openxmlformats.org/officeDocument/2006/relationships/image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 ?><Relationships xmlns="http://schemas.openxmlformats.org/package/2006/relationships"><Relationship Id="rId2" Target="../media/image57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72.xml.rels><?xml version="1.0" encoding="UTF-8" standalone="yes" ?><Relationships xmlns="http://schemas.openxmlformats.org/package/2006/relationships"><Relationship Id="rId3" Target="../media/image69.jpeg" Type="http://schemas.openxmlformats.org/officeDocument/2006/relationships/image"/><Relationship Id="rId2" Target="../notesSlides/notesSlide24.xml" Type="http://schemas.openxmlformats.org/officeDocument/2006/relationships/notesSlide"/><Relationship Id="rId1" Target="../slideLayouts/slideLayout7.xml" Type="http://schemas.openxmlformats.org/officeDocument/2006/relationships/slideLayout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0.emf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 ?><Relationships xmlns="http://schemas.openxmlformats.org/package/2006/relationships"><Relationship Id="rId3" Target="../media/image73.jpeg" Type="http://schemas.openxmlformats.org/officeDocument/2006/relationships/image"/><Relationship Id="rId2" Target="../media/image72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urveiller-frequence-cardia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562" y="4652417"/>
            <a:ext cx="1495854" cy="1514096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24" t="23206" r="64819" b="53958"/>
          <a:stretch>
            <a:fillRect/>
          </a:stretch>
        </p:blipFill>
        <p:spPr bwMode="auto">
          <a:xfrm>
            <a:off x="107504" y="116632"/>
            <a:ext cx="3441700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799672" y="173831"/>
            <a:ext cx="433477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JOURNEE INTERNATIONALE </a:t>
            </a:r>
          </a:p>
          <a:p>
            <a:pPr algn="ctr"/>
            <a:r>
              <a:rPr lang="fr-F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 CŒUR ET SPORT »</a:t>
            </a:r>
          </a:p>
          <a:p>
            <a:pPr algn="ctr"/>
            <a:endParaRPr lang="fr-F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Marrakech le 27 avril 2013</a:t>
            </a:r>
            <a:endParaRPr lang="fr-F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67544" y="2492895"/>
            <a:ext cx="81026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Physiologie de l’appareil circulatoire </a:t>
            </a:r>
          </a:p>
          <a:p>
            <a:pPr algn="ctr"/>
            <a:r>
              <a:rPr lang="fr-F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mécanismes d’adaptation à l’effort</a:t>
            </a:r>
            <a:endParaRPr lang="fr-F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711957" y="4001728"/>
            <a:ext cx="301217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 eaLnBrk="0" hangingPunct="0">
              <a:defRPr sz="2400">
                <a:solidFill>
                  <a:schemeClr val="tx1"/>
                </a:solidFill>
                <a:latin typeface="Bookman Old Style" pitchFamily="18" charset="0"/>
              </a:defRPr>
            </a:lvl1pPr>
            <a:lvl2pPr marL="742950" indent="-285750" defTabSz="762000" eaLnBrk="0" hangingPunct="0">
              <a:defRPr sz="2400">
                <a:solidFill>
                  <a:schemeClr val="tx1"/>
                </a:solidFill>
                <a:latin typeface="Bookman Old Style" pitchFamily="18" charset="0"/>
              </a:defRPr>
            </a:lvl2pPr>
            <a:lvl3pPr marL="1143000" indent="-228600" defTabSz="762000" eaLnBrk="0" hangingPunct="0">
              <a:defRPr sz="2400">
                <a:solidFill>
                  <a:schemeClr val="tx1"/>
                </a:solidFill>
                <a:latin typeface="Bookman Old Style" pitchFamily="18" charset="0"/>
              </a:defRPr>
            </a:lvl3pPr>
            <a:lvl4pPr marL="1600200" indent="-228600" defTabSz="762000" eaLnBrk="0" hangingPunct="0">
              <a:defRPr sz="2400">
                <a:solidFill>
                  <a:schemeClr val="tx1"/>
                </a:solidFill>
                <a:latin typeface="Bookman Old Style" pitchFamily="18" charset="0"/>
              </a:defRPr>
            </a:lvl4pPr>
            <a:lvl5pPr marL="2057400" indent="-228600" defTabSz="762000" eaLnBrk="0" hangingPunct="0">
              <a:defRPr sz="2400">
                <a:solidFill>
                  <a:schemeClr val="tx1"/>
                </a:solidFill>
                <a:latin typeface="Bookman Old Style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ookman Old Style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ookman Old Style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ookman Old Style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ookman Old Style" pitchFamily="18" charset="0"/>
              </a:defRPr>
            </a:lvl9pPr>
          </a:lstStyle>
          <a:p>
            <a:pPr algn="ctr"/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CAZORLA Georges</a:t>
            </a:r>
          </a:p>
          <a:p>
            <a:pPr algn="ctr"/>
            <a:endParaRPr lang="fr-FR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680520" y="6167263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1800" b="1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Service des épreuves d’effort et réadaptation.</a:t>
            </a:r>
            <a:endParaRPr lang="fr-FR" sz="1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fr-FR" sz="1800" b="1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Hôpital Cardiologique Pessac 33604.</a:t>
            </a:r>
            <a:endParaRPr lang="fr-FR" sz="1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" name="Imag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3" r="74960" b="63425"/>
          <a:stretch>
            <a:fillRect/>
          </a:stretch>
        </p:blipFill>
        <p:spPr bwMode="auto">
          <a:xfrm>
            <a:off x="448744" y="4797152"/>
            <a:ext cx="3295143" cy="1261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6732" y="6195288"/>
            <a:ext cx="45307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 eaLnBrk="1" hangingPunct="1">
              <a:tabLst>
                <a:tab pos="5311775" algn="l"/>
              </a:tabLst>
            </a:pPr>
            <a:r>
              <a:rPr lang="fr-FR" sz="1800" b="1" i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Association pour la Recherche et l’Évaluation </a:t>
            </a:r>
            <a:endParaRPr lang="fr-FR" sz="1800" b="1" i="1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algn="ctr" eaLnBrk="1" hangingPunct="1">
              <a:tabLst>
                <a:tab pos="5311775" algn="l"/>
              </a:tabLst>
            </a:pPr>
            <a:r>
              <a:rPr lang="fr-FR" sz="1800" b="1" i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en </a:t>
            </a:r>
            <a:r>
              <a:rPr lang="fr-FR" sz="1800" b="1" i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Activité Physique et en Sport </a:t>
            </a:r>
          </a:p>
        </p:txBody>
      </p:sp>
    </p:spTree>
    <p:extLst>
      <p:ext uri="{BB962C8B-B14F-4D97-AF65-F5344CB8AC3E}">
        <p14:creationId xmlns:p14="http://schemas.microsoft.com/office/powerpoint/2010/main" val="212739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08" t="26719" r="43344" b="7836"/>
          <a:stretch/>
        </p:blipFill>
        <p:spPr bwMode="auto">
          <a:xfrm>
            <a:off x="35496" y="70003"/>
            <a:ext cx="2880466" cy="676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21801" y="620687"/>
            <a:ext cx="5833969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Physiologie actualisée de 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l’appareil </a:t>
            </a:r>
            <a:endParaRPr lang="fr-F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circulatoire</a:t>
            </a:r>
          </a:p>
          <a:p>
            <a:endParaRPr lang="fr-F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sang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fr-F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œur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vaisseaux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Mécanismes d’adaptation à l’effort</a:t>
            </a:r>
          </a:p>
          <a:p>
            <a:endParaRPr lang="fr-F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Adaptation aigue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Adaptation chronique</a:t>
            </a: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fréquence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cardiaque</a:t>
            </a:r>
          </a:p>
          <a:p>
            <a:endParaRPr lang="fr-F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utilisation et ses limites en sport</a:t>
            </a:r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Flèche droite 2"/>
          <p:cNvSpPr/>
          <p:nvPr/>
        </p:nvSpPr>
        <p:spPr>
          <a:xfrm>
            <a:off x="2732597" y="764704"/>
            <a:ext cx="489204" cy="25202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55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75856" y="1556792"/>
            <a:ext cx="19785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SANG</a:t>
            </a:r>
            <a:endParaRPr lang="fr-F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75656" y="2996952"/>
            <a:ext cx="62646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chemeClr val="bg1"/>
                </a:solidFill>
              </a:rPr>
              <a:t>L</a:t>
            </a:r>
            <a:r>
              <a:rPr lang="fr-FR" sz="2400" dirty="0" smtClean="0">
                <a:solidFill>
                  <a:schemeClr val="bg1"/>
                </a:solidFill>
              </a:rPr>
              <a:t>e </a:t>
            </a:r>
            <a:r>
              <a:rPr lang="fr-FR" sz="2400" dirty="0">
                <a:solidFill>
                  <a:schemeClr val="bg1"/>
                </a:solidFill>
              </a:rPr>
              <a:t>volume total de sang d’une personne correspond à environ </a:t>
            </a:r>
            <a:r>
              <a:rPr lang="fr-FR" sz="2400" dirty="0" smtClean="0">
                <a:solidFill>
                  <a:schemeClr val="bg1"/>
                </a:solidFill>
              </a:rPr>
              <a:t>8 % </a:t>
            </a:r>
            <a:r>
              <a:rPr lang="fr-FR" sz="2400" dirty="0">
                <a:solidFill>
                  <a:schemeClr val="bg1"/>
                </a:solidFill>
              </a:rPr>
              <a:t>de son </a:t>
            </a:r>
            <a:r>
              <a:rPr lang="fr-FR" sz="2400" dirty="0" smtClean="0">
                <a:solidFill>
                  <a:schemeClr val="bg1"/>
                </a:solidFill>
              </a:rPr>
              <a:t>poids :</a:t>
            </a:r>
          </a:p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chemeClr val="bg1"/>
                </a:solidFill>
              </a:rPr>
              <a:t>p</a:t>
            </a:r>
            <a:r>
              <a:rPr lang="fr-FR" sz="2400" dirty="0" smtClean="0">
                <a:solidFill>
                  <a:schemeClr val="bg1"/>
                </a:solidFill>
              </a:rPr>
              <a:t>ar exemple, 5.6 L pour une personne de 70 kg 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4" name="ZoneTexte 1"/>
          <p:cNvSpPr txBox="1"/>
          <p:nvPr/>
        </p:nvSpPr>
        <p:spPr>
          <a:xfrm rot="19559555">
            <a:off x="282395" y="393837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6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1128" y="326097"/>
            <a:ext cx="8980087" cy="44627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fr-FR" sz="2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FONCTIONS PHYSIOLOGIQUES DU SANG : MAINTIEN DE L’HOMEOSTASIE</a:t>
            </a:r>
            <a:endParaRPr lang="fr-FR" sz="23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5536" y="2132856"/>
            <a:ext cx="1410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Transport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1997426" y="1826240"/>
            <a:ext cx="950371" cy="551782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2987824" y="1087576"/>
            <a:ext cx="6063391" cy="147732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Oxygène (poumons), nutriments (système digestif)</a:t>
            </a:r>
          </a:p>
          <a:p>
            <a:pPr marL="285750" indent="-285750">
              <a:buFont typeface="Wingdings" pitchFamily="2" charset="2"/>
              <a:buChar char="Ø"/>
            </a:pPr>
            <a:endParaRPr lang="fr-FR" b="1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Déchets du métabolisme cellulaire (vers poumons et reins)</a:t>
            </a:r>
          </a:p>
          <a:p>
            <a:pPr marL="285750" indent="-285750">
              <a:buFont typeface="Wingdings" pitchFamily="2" charset="2"/>
              <a:buChar char="Ø"/>
            </a:pPr>
            <a:endParaRPr lang="fr-FR" b="1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Hormones (des glandes endocrines vers organes cibles)</a:t>
            </a:r>
            <a:endParaRPr lang="fr-FR" b="1" dirty="0">
              <a:solidFill>
                <a:schemeClr val="bg1"/>
              </a:solidFill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1979712" y="1196752"/>
            <a:ext cx="968085" cy="116693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>
            <a:off x="1997426" y="2363688"/>
            <a:ext cx="950371" cy="0"/>
          </a:xfrm>
          <a:prstGeom prst="straightConnector1">
            <a:avLst/>
          </a:prstGeom>
          <a:ln w="19050">
            <a:solidFill>
              <a:schemeClr val="bg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179512" y="3645023"/>
            <a:ext cx="1557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Régulation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cxnSp>
        <p:nvCxnSpPr>
          <p:cNvPr id="21" name="Connecteur droit avec flèche 20"/>
          <p:cNvCxnSpPr/>
          <p:nvPr/>
        </p:nvCxnSpPr>
        <p:spPr>
          <a:xfrm flipV="1">
            <a:off x="1997426" y="3861519"/>
            <a:ext cx="950371" cy="1433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 flipV="1">
            <a:off x="1979712" y="3284984"/>
            <a:ext cx="968085" cy="57653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>
            <a:off x="1997426" y="3861520"/>
            <a:ext cx="950371" cy="719608"/>
          </a:xfrm>
          <a:prstGeom prst="straightConnector1">
            <a:avLst/>
          </a:prstGeom>
          <a:ln w="19050">
            <a:solidFill>
              <a:schemeClr val="bg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ZoneTexte 38"/>
          <p:cNvSpPr txBox="1"/>
          <p:nvPr/>
        </p:nvSpPr>
        <p:spPr>
          <a:xfrm>
            <a:off x="3036427" y="3054624"/>
            <a:ext cx="6214394" cy="175432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 Maintien de la température corporelle</a:t>
            </a:r>
          </a:p>
          <a:p>
            <a:pPr marL="285750" indent="-285750">
              <a:buFont typeface="Wingdings" pitchFamily="2" charset="2"/>
              <a:buChar char="Ø"/>
            </a:pPr>
            <a:endParaRPr lang="fr-FR" b="1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Maintien du pH normal dans les tissus (protéines + réservoir</a:t>
            </a:r>
          </a:p>
          <a:p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b="1" dirty="0" smtClean="0">
                <a:solidFill>
                  <a:schemeClr val="bg1"/>
                </a:solidFill>
              </a:rPr>
              <a:t>    de bicarbonate)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Maintien du volume liquidien  (</a:t>
            </a:r>
            <a:r>
              <a:rPr lang="fr-FR" b="1" dirty="0" err="1" smtClean="0">
                <a:solidFill>
                  <a:schemeClr val="bg1"/>
                </a:solidFill>
              </a:rPr>
              <a:t>NaCl</a:t>
            </a:r>
            <a:r>
              <a:rPr lang="fr-FR" b="1" dirty="0" smtClean="0">
                <a:solidFill>
                  <a:schemeClr val="bg1"/>
                </a:solidFill>
              </a:rPr>
              <a:t>, autres sels, protéines)</a:t>
            </a:r>
          </a:p>
        </p:txBody>
      </p:sp>
      <p:sp>
        <p:nvSpPr>
          <p:cNvPr id="43" name="ZoneTexte 42"/>
          <p:cNvSpPr txBox="1"/>
          <p:nvPr/>
        </p:nvSpPr>
        <p:spPr>
          <a:xfrm>
            <a:off x="218176" y="5301208"/>
            <a:ext cx="1518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Protection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cxnSp>
        <p:nvCxnSpPr>
          <p:cNvPr id="44" name="Connecteur droit avec flèche 43"/>
          <p:cNvCxnSpPr/>
          <p:nvPr/>
        </p:nvCxnSpPr>
        <p:spPr>
          <a:xfrm flipV="1">
            <a:off x="2051720" y="5517704"/>
            <a:ext cx="950371" cy="1433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/>
          <p:nvPr/>
        </p:nvCxnSpPr>
        <p:spPr>
          <a:xfrm>
            <a:off x="2051720" y="5517705"/>
            <a:ext cx="896077" cy="503583"/>
          </a:xfrm>
          <a:prstGeom prst="straightConnector1">
            <a:avLst/>
          </a:prstGeom>
          <a:ln w="19050">
            <a:solidFill>
              <a:schemeClr val="bg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oneTexte 45"/>
          <p:cNvSpPr txBox="1"/>
          <p:nvPr/>
        </p:nvSpPr>
        <p:spPr>
          <a:xfrm>
            <a:off x="3059832" y="5347374"/>
            <a:ext cx="5200206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Prévention de l’hémorragie</a:t>
            </a:r>
          </a:p>
          <a:p>
            <a:pPr marL="285750" indent="-285750">
              <a:buFont typeface="Wingdings" pitchFamily="2" charset="2"/>
              <a:buChar char="Ø"/>
            </a:pPr>
            <a:endParaRPr lang="fr-FR" b="1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b="1" dirty="0" smtClean="0">
                <a:solidFill>
                  <a:schemeClr val="bg1"/>
                </a:solidFill>
              </a:rPr>
              <a:t>Prévention de l’infection (anticorps, protéines du 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      complément, leucocytes)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7" name="ZoneTexte 1"/>
          <p:cNvSpPr txBox="1"/>
          <p:nvPr/>
        </p:nvSpPr>
        <p:spPr>
          <a:xfrm rot="19559555">
            <a:off x="182187" y="1162909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90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Pictures\img0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31" t="75049" r="46251" b="6596"/>
          <a:stretch/>
        </p:blipFill>
        <p:spPr bwMode="auto">
          <a:xfrm>
            <a:off x="956694" y="348964"/>
            <a:ext cx="2336244" cy="423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60950" y="348963"/>
            <a:ext cx="4767434" cy="4232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000" b="1" dirty="0">
                <a:solidFill>
                  <a:schemeClr val="tx1"/>
                </a:solidFill>
              </a:rPr>
              <a:t>PLASMA</a:t>
            </a:r>
            <a:r>
              <a:rPr lang="fr-FR" sz="2000" dirty="0">
                <a:solidFill>
                  <a:schemeClr val="tx1"/>
                </a:solidFill>
              </a:rPr>
              <a:t> 55% du sang total</a:t>
            </a:r>
          </a:p>
          <a:p>
            <a:pPr lvl="0"/>
            <a:r>
              <a:rPr lang="fr-FR" sz="2000" dirty="0">
                <a:solidFill>
                  <a:schemeClr val="tx1"/>
                </a:solidFill>
              </a:rPr>
              <a:t>H</a:t>
            </a:r>
            <a:r>
              <a:rPr lang="fr-FR" sz="2000" baseline="-25000" dirty="0">
                <a:solidFill>
                  <a:schemeClr val="tx1"/>
                </a:solidFill>
              </a:rPr>
              <a:t>2</a:t>
            </a:r>
            <a:r>
              <a:rPr lang="fr-FR" sz="2000" dirty="0">
                <a:solidFill>
                  <a:schemeClr val="tx1"/>
                </a:solidFill>
              </a:rPr>
              <a:t>O (90% du plasma)</a:t>
            </a:r>
          </a:p>
          <a:p>
            <a:pPr lvl="0"/>
            <a:r>
              <a:rPr lang="fr-FR" sz="2000" dirty="0">
                <a:solidFill>
                  <a:schemeClr val="tx1"/>
                </a:solidFill>
              </a:rPr>
              <a:t>Protéines plasmatiques (7%)</a:t>
            </a:r>
          </a:p>
          <a:p>
            <a:pPr lvl="0"/>
            <a:r>
              <a:rPr lang="fr-FR" sz="2000" dirty="0">
                <a:solidFill>
                  <a:schemeClr val="tx1"/>
                </a:solidFill>
              </a:rPr>
              <a:t>Nutriments, électrolytes, </a:t>
            </a:r>
            <a:r>
              <a:rPr lang="fr-FR" sz="2000" dirty="0" smtClean="0">
                <a:solidFill>
                  <a:schemeClr val="tx1"/>
                </a:solidFill>
              </a:rPr>
              <a:t>hormones</a:t>
            </a:r>
            <a:r>
              <a:rPr lang="fr-FR" sz="2000" dirty="0">
                <a:solidFill>
                  <a:schemeClr val="tx1"/>
                </a:solidFill>
              </a:rPr>
              <a:t>, gaz, déchets…(3</a:t>
            </a:r>
            <a:r>
              <a:rPr lang="fr-FR" sz="2000" dirty="0" smtClean="0">
                <a:solidFill>
                  <a:schemeClr val="tx1"/>
                </a:solidFill>
              </a:rPr>
              <a:t>%)</a:t>
            </a:r>
          </a:p>
          <a:p>
            <a:endParaRPr lang="fr-FR" sz="2000" dirty="0">
              <a:solidFill>
                <a:schemeClr val="tx1"/>
              </a:solidFill>
            </a:endParaRPr>
          </a:p>
          <a:p>
            <a:r>
              <a:rPr lang="fr-FR" sz="2000" b="1" dirty="0" smtClean="0">
                <a:solidFill>
                  <a:schemeClr val="tx1"/>
                </a:solidFill>
              </a:rPr>
              <a:t>COUCHE </a:t>
            </a:r>
            <a:r>
              <a:rPr lang="fr-FR" sz="2000" b="1" dirty="0">
                <a:solidFill>
                  <a:schemeClr val="tx1"/>
                </a:solidFill>
              </a:rPr>
              <a:t>LEUCOCYTAIRE : </a:t>
            </a:r>
            <a:r>
              <a:rPr lang="fr-FR" sz="2000" dirty="0" smtClean="0">
                <a:solidFill>
                  <a:schemeClr val="tx1"/>
                </a:solidFill>
              </a:rPr>
              <a:t>leucocytes </a:t>
            </a:r>
            <a:r>
              <a:rPr lang="fr-FR" sz="2000" dirty="0">
                <a:solidFill>
                  <a:schemeClr val="tx1"/>
                </a:solidFill>
              </a:rPr>
              <a:t>et </a:t>
            </a:r>
          </a:p>
          <a:p>
            <a:r>
              <a:rPr lang="fr-FR" sz="2000" dirty="0">
                <a:solidFill>
                  <a:schemeClr val="tx1"/>
                </a:solidFill>
              </a:rPr>
              <a:t>p</a:t>
            </a:r>
            <a:r>
              <a:rPr lang="fr-FR" sz="2000" dirty="0" smtClean="0">
                <a:solidFill>
                  <a:schemeClr val="tx1"/>
                </a:solidFill>
              </a:rPr>
              <a:t>laquettes </a:t>
            </a:r>
            <a:r>
              <a:rPr lang="fr-FR" sz="2000" dirty="0">
                <a:solidFill>
                  <a:schemeClr val="tx1"/>
                </a:solidFill>
              </a:rPr>
              <a:t>(&lt; 1% du sang total</a:t>
            </a:r>
            <a:r>
              <a:rPr lang="fr-FR" sz="2000" dirty="0" smtClean="0">
                <a:solidFill>
                  <a:schemeClr val="tx1"/>
                </a:solidFill>
              </a:rPr>
              <a:t>)</a:t>
            </a:r>
          </a:p>
          <a:p>
            <a:endParaRPr lang="fr-FR" sz="2000" dirty="0">
              <a:solidFill>
                <a:schemeClr val="tx1"/>
              </a:solidFill>
            </a:endParaRPr>
          </a:p>
          <a:p>
            <a:r>
              <a:rPr lang="fr-FR" sz="2000" b="1" dirty="0" smtClean="0">
                <a:solidFill>
                  <a:schemeClr val="tx1"/>
                </a:solidFill>
              </a:rPr>
              <a:t>ERYTHROCYTES</a:t>
            </a:r>
            <a:r>
              <a:rPr lang="fr-FR" sz="2000" dirty="0" smtClean="0">
                <a:solidFill>
                  <a:schemeClr val="tx1"/>
                </a:solidFill>
              </a:rPr>
              <a:t> </a:t>
            </a:r>
            <a:r>
              <a:rPr lang="fr-FR" sz="2000" dirty="0">
                <a:solidFill>
                  <a:schemeClr val="tx1"/>
                </a:solidFill>
              </a:rPr>
              <a:t>(</a:t>
            </a:r>
            <a:r>
              <a:rPr lang="fr-FR" sz="2000" dirty="0" smtClean="0">
                <a:solidFill>
                  <a:schemeClr val="tx1"/>
                </a:solidFill>
              </a:rPr>
              <a:t>44% </a:t>
            </a:r>
            <a:r>
              <a:rPr lang="fr-FR" sz="2000" dirty="0">
                <a:solidFill>
                  <a:schemeClr val="tx1"/>
                </a:solidFill>
              </a:rPr>
              <a:t>du sang total) </a:t>
            </a:r>
          </a:p>
          <a:p>
            <a:endParaRPr lang="fr-FR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278444"/>
              </p:ext>
            </p:extLst>
          </p:nvPr>
        </p:nvGraphicFramePr>
        <p:xfrm>
          <a:off x="1803360" y="5157192"/>
          <a:ext cx="5072896" cy="165618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95415"/>
                <a:gridCol w="1226075"/>
                <a:gridCol w="1251406"/>
              </a:tblGrid>
              <a:tr h="414046"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Variables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AVANT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APRES</a:t>
                      </a:r>
                      <a:endParaRPr lang="fr-FR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Volume plasmatique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2.8 litres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3.3 litres</a:t>
                      </a:r>
                      <a:endParaRPr lang="fr-FR" sz="1600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Globules rouges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2.2 litres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2.4 litres</a:t>
                      </a:r>
                      <a:endParaRPr lang="fr-FR" sz="1600" dirty="0"/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Volume sanguin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5 litres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5.7 litres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787749" y="4684494"/>
            <a:ext cx="30803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EFFET DE L’ENTRAÎNEMENT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ZoneTexte 1"/>
          <p:cNvSpPr txBox="1"/>
          <p:nvPr/>
        </p:nvSpPr>
        <p:spPr>
          <a:xfrm rot="19559555">
            <a:off x="101177" y="205197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0301" y="5517232"/>
            <a:ext cx="1621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</a:t>
            </a:r>
          </a:p>
          <a:p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</a:t>
            </a:r>
          </a:p>
          <a:p>
            <a:r>
              <a:rPr lang="fr-FR" sz="1600" i="1" dirty="0" smtClean="0">
                <a:solidFill>
                  <a:schemeClr val="bg1"/>
                </a:solidFill>
              </a:rPr>
              <a:t>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22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img07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421" t="16755" r="16296" b="64613"/>
          <a:stretch/>
        </p:blipFill>
        <p:spPr bwMode="auto">
          <a:xfrm>
            <a:off x="1012591" y="260649"/>
            <a:ext cx="6549555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0365" y="5235346"/>
            <a:ext cx="9063635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Augmentation du volume sanguin total et volume plasmatique avec l’entraînement </a:t>
            </a:r>
          </a:p>
          <a:p>
            <a:r>
              <a:rPr lang="fr-FR" sz="2000" b="1" dirty="0" smtClean="0">
                <a:solidFill>
                  <a:schemeClr val="bg1"/>
                </a:solidFill>
              </a:rPr>
              <a:t>aérobie</a:t>
            </a:r>
            <a:r>
              <a:rPr lang="fr-FR" sz="2000" b="1" dirty="0" smtClean="0">
                <a:solidFill>
                  <a:srgbClr val="FFFF00"/>
                </a:solidFill>
              </a:rPr>
              <a:t>. L’ENTRAÎNEMENT AÉROBIE AUGMENTE LA VOLÉMIE</a:t>
            </a:r>
          </a:p>
          <a:p>
            <a:r>
              <a:rPr lang="fr-FR" sz="2000" b="1" dirty="0" smtClean="0">
                <a:solidFill>
                  <a:schemeClr val="bg1"/>
                </a:solidFill>
              </a:rPr>
              <a:t>Nous pouvons remarquer que le volume absolu des globules rouges augmente 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s</a:t>
            </a:r>
            <a:r>
              <a:rPr lang="fr-FR" sz="2000" b="1" dirty="0" smtClean="0">
                <a:solidFill>
                  <a:schemeClr val="bg1"/>
                </a:solidFill>
              </a:rPr>
              <a:t>ensiblement alors même que l’hématocrite (% des éléments figurés du sang) </a:t>
            </a:r>
          </a:p>
          <a:p>
            <a:r>
              <a:rPr lang="fr-FR" sz="2000" b="1" dirty="0" smtClean="0">
                <a:solidFill>
                  <a:schemeClr val="bg1"/>
                </a:solidFill>
              </a:rPr>
              <a:t>diminue de 43 à 37 %. </a:t>
            </a:r>
            <a:r>
              <a:rPr lang="fr-FR" i="1" dirty="0" smtClean="0">
                <a:solidFill>
                  <a:schemeClr val="bg1"/>
                </a:solidFill>
              </a:rPr>
              <a:t>(D’après </a:t>
            </a:r>
            <a:r>
              <a:rPr lang="fr-FR" i="1" dirty="0" err="1" smtClean="0">
                <a:solidFill>
                  <a:schemeClr val="bg1"/>
                </a:solidFill>
              </a:rPr>
              <a:t>Wilmore</a:t>
            </a:r>
            <a:r>
              <a:rPr lang="fr-FR" i="1" dirty="0" smtClean="0">
                <a:solidFill>
                  <a:schemeClr val="bg1"/>
                </a:solidFill>
              </a:rPr>
              <a:t> et </a:t>
            </a:r>
            <a:r>
              <a:rPr lang="fr-FR" i="1" dirty="0" err="1" smtClean="0">
                <a:solidFill>
                  <a:schemeClr val="bg1"/>
                </a:solidFill>
              </a:rPr>
              <a:t>Costill</a:t>
            </a:r>
            <a:r>
              <a:rPr lang="fr-FR" i="1" dirty="0" smtClean="0">
                <a:solidFill>
                  <a:schemeClr val="bg1"/>
                </a:solidFill>
              </a:rPr>
              <a:t> 1998)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65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img05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29" r="3012" b="52766"/>
          <a:stretch/>
        </p:blipFill>
        <p:spPr bwMode="auto">
          <a:xfrm>
            <a:off x="5580111" y="1484785"/>
            <a:ext cx="338437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Pictures\img06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91" t="11746" r="8072" b="42982"/>
          <a:stretch/>
        </p:blipFill>
        <p:spPr bwMode="auto">
          <a:xfrm>
            <a:off x="141257" y="770398"/>
            <a:ext cx="5078815" cy="560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11560" y="188640"/>
            <a:ext cx="1156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Monocyte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8414" y="188640"/>
            <a:ext cx="1339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Lymphocyte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875791" y="188640"/>
            <a:ext cx="1200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Plaquettes</a:t>
            </a:r>
            <a:endParaRPr lang="fr-FR" b="1" dirty="0">
              <a:solidFill>
                <a:schemeClr val="bg1"/>
              </a:solidFill>
            </a:endParaRPr>
          </a:p>
        </p:txBody>
      </p:sp>
      <p:cxnSp>
        <p:nvCxnSpPr>
          <p:cNvPr id="6" name="Connecteur droit 5"/>
          <p:cNvCxnSpPr/>
          <p:nvPr/>
        </p:nvCxnSpPr>
        <p:spPr>
          <a:xfrm>
            <a:off x="899592" y="533887"/>
            <a:ext cx="0" cy="841468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>
            <a:off x="2267744" y="533887"/>
            <a:ext cx="0" cy="1166921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4572000" y="494910"/>
            <a:ext cx="0" cy="45971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755576" y="6421464"/>
            <a:ext cx="1339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Lymphocyte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195736" y="6367711"/>
            <a:ext cx="1348126" cy="512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600"/>
              </a:lnSpc>
            </a:pPr>
            <a:r>
              <a:rPr lang="fr-FR" b="1" dirty="0" smtClean="0">
                <a:solidFill>
                  <a:schemeClr val="bg1"/>
                </a:solidFill>
              </a:rPr>
              <a:t>Granulocyte</a:t>
            </a:r>
          </a:p>
          <a:p>
            <a:pPr>
              <a:lnSpc>
                <a:spcPts val="1600"/>
              </a:lnSpc>
            </a:pPr>
            <a:r>
              <a:rPr lang="fr-FR" b="1" dirty="0" smtClean="0">
                <a:solidFill>
                  <a:schemeClr val="bg1"/>
                </a:solidFill>
              </a:rPr>
              <a:t>neutrophile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3852861" y="6439205"/>
            <a:ext cx="1200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Plaquettes</a:t>
            </a:r>
            <a:endParaRPr lang="fr-FR" b="1" dirty="0">
              <a:solidFill>
                <a:schemeClr val="bg1"/>
              </a:solidFill>
            </a:endParaRPr>
          </a:p>
        </p:txBody>
      </p:sp>
      <p:cxnSp>
        <p:nvCxnSpPr>
          <p:cNvPr id="17" name="Connecteur droit 16"/>
          <p:cNvCxnSpPr/>
          <p:nvPr/>
        </p:nvCxnSpPr>
        <p:spPr>
          <a:xfrm flipV="1">
            <a:off x="2987824" y="3429000"/>
            <a:ext cx="3672408" cy="576064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/>
          <p:cNvCxnSpPr/>
          <p:nvPr/>
        </p:nvCxnSpPr>
        <p:spPr>
          <a:xfrm>
            <a:off x="3001556" y="4293096"/>
            <a:ext cx="3672408" cy="792088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8172400" y="4108430"/>
            <a:ext cx="792089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7,5 µm</a:t>
            </a:r>
            <a:endParaRPr lang="fr-FR" sz="1600" b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8244408" y="2492896"/>
            <a:ext cx="617477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2 µm</a:t>
            </a:r>
            <a:endParaRPr lang="fr-FR" sz="1600" b="1" dirty="0"/>
          </a:p>
        </p:txBody>
      </p:sp>
      <p:sp>
        <p:nvSpPr>
          <p:cNvPr id="22" name="ZoneTexte 21"/>
          <p:cNvSpPr txBox="1"/>
          <p:nvPr/>
        </p:nvSpPr>
        <p:spPr>
          <a:xfrm>
            <a:off x="5769165" y="2852936"/>
            <a:ext cx="1809598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Coupe transversale</a:t>
            </a:r>
            <a:endParaRPr lang="fr-FR" sz="1600" b="1" dirty="0"/>
          </a:p>
        </p:txBody>
      </p:sp>
      <p:sp>
        <p:nvSpPr>
          <p:cNvPr id="23" name="ZoneTexte 22"/>
          <p:cNvSpPr txBox="1"/>
          <p:nvPr/>
        </p:nvSpPr>
        <p:spPr>
          <a:xfrm>
            <a:off x="5997884" y="5106670"/>
            <a:ext cx="15264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Face supérieure</a:t>
            </a:r>
            <a:endParaRPr lang="fr-FR" sz="1600" b="1" dirty="0"/>
          </a:p>
        </p:txBody>
      </p:sp>
      <p:sp>
        <p:nvSpPr>
          <p:cNvPr id="24" name="ZoneTexte 23"/>
          <p:cNvSpPr txBox="1"/>
          <p:nvPr/>
        </p:nvSpPr>
        <p:spPr>
          <a:xfrm>
            <a:off x="5379149" y="782011"/>
            <a:ext cx="35853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A gauche : frottis de sang (x500)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5796136" y="5642282"/>
            <a:ext cx="30089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</a:t>
            </a:r>
            <a:r>
              <a:rPr lang="fr-FR" sz="2000" b="1" dirty="0" smtClean="0">
                <a:solidFill>
                  <a:schemeClr val="bg1"/>
                </a:solidFill>
              </a:rPr>
              <a:t>tructure d’un érythrocyte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6029425" y="6273225"/>
            <a:ext cx="311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</a:t>
            </a:r>
          </a:p>
          <a:p>
            <a:r>
              <a:rPr lang="fr-FR" sz="1600" i="1" dirty="0" smtClean="0">
                <a:solidFill>
                  <a:schemeClr val="bg1"/>
                </a:solidFill>
              </a:rPr>
              <a:t>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55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img06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8" t="10924" r="46595" b="59196"/>
          <a:stretch/>
        </p:blipFill>
        <p:spPr bwMode="auto">
          <a:xfrm>
            <a:off x="107504" y="953298"/>
            <a:ext cx="2484524" cy="261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7" r="70501" b="45136"/>
          <a:stretch/>
        </p:blipFill>
        <p:spPr bwMode="auto">
          <a:xfrm>
            <a:off x="4788024" y="997258"/>
            <a:ext cx="2839445" cy="256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93454" y="3807038"/>
            <a:ext cx="90505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dirty="0">
                <a:solidFill>
                  <a:schemeClr val="bg1"/>
                </a:solidFill>
              </a:rPr>
              <a:t>U</a:t>
            </a:r>
            <a:r>
              <a:rPr lang="fr-FR" sz="2000" dirty="0" smtClean="0">
                <a:solidFill>
                  <a:schemeClr val="bg1"/>
                </a:solidFill>
              </a:rPr>
              <a:t>n érythrocyte peut donc transporter un milliard de molécules d’O</a:t>
            </a:r>
            <a:r>
              <a:rPr lang="fr-FR" sz="2000" baseline="-25000" dirty="0" smtClean="0">
                <a:solidFill>
                  <a:schemeClr val="bg1"/>
                </a:solidFill>
              </a:rPr>
              <a:t>2.</a:t>
            </a:r>
            <a:r>
              <a:rPr lang="fr-FR" sz="2000" dirty="0" smtClean="0">
                <a:solidFill>
                  <a:schemeClr val="bg1"/>
                </a:solidFill>
              </a:rPr>
              <a:t>!! 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Sachant </a:t>
            </a:r>
            <a:r>
              <a:rPr lang="fr-FR" sz="2000" dirty="0">
                <a:solidFill>
                  <a:schemeClr val="bg1"/>
                </a:solidFill>
              </a:rPr>
              <a:t>que les femmes possèdent </a:t>
            </a:r>
            <a:r>
              <a:rPr lang="fr-FR" sz="2000" dirty="0" smtClean="0">
                <a:solidFill>
                  <a:schemeClr val="bg1"/>
                </a:solidFill>
              </a:rPr>
              <a:t>généralement entre </a:t>
            </a:r>
            <a:r>
              <a:rPr lang="fr-FR" sz="2000" b="1" i="1" dirty="0" smtClean="0">
                <a:solidFill>
                  <a:srgbClr val="FFFF00"/>
                </a:solidFill>
              </a:rPr>
              <a:t>4,3 et 5,2 x 10</a:t>
            </a:r>
            <a:r>
              <a:rPr lang="fr-FR" sz="2000" b="1" i="1" baseline="30000" dirty="0" smtClean="0">
                <a:solidFill>
                  <a:srgbClr val="FFFF00"/>
                </a:solidFill>
              </a:rPr>
              <a:t>12 </a:t>
            </a:r>
            <a:r>
              <a:rPr lang="fr-FR" sz="2000" b="1" i="1" dirty="0">
                <a:solidFill>
                  <a:srgbClr val="FFFF00"/>
                </a:solidFill>
              </a:rPr>
              <a:t> </a:t>
            </a:r>
            <a:r>
              <a:rPr lang="fr-FR" sz="2000" b="1" i="1" dirty="0" smtClean="0">
                <a:solidFill>
                  <a:srgbClr val="FFFF00"/>
                </a:solidFill>
              </a:rPr>
              <a:t>érythrocytes et les hommes entre 5,1 et 5,8 x 10</a:t>
            </a:r>
            <a:r>
              <a:rPr lang="fr-FR" sz="2000" b="1" i="1" baseline="30000" dirty="0" smtClean="0">
                <a:solidFill>
                  <a:srgbClr val="FFFF00"/>
                </a:solidFill>
              </a:rPr>
              <a:t>12  </a:t>
            </a:r>
            <a:r>
              <a:rPr lang="fr-FR" sz="2000" b="1" i="1" dirty="0" smtClean="0">
                <a:solidFill>
                  <a:srgbClr val="FFFF00"/>
                </a:solidFill>
              </a:rPr>
              <a:t>par litre </a:t>
            </a:r>
            <a:r>
              <a:rPr lang="fr-FR" sz="2000" b="1" i="1" dirty="0">
                <a:solidFill>
                  <a:srgbClr val="FFFF00"/>
                </a:solidFill>
              </a:rPr>
              <a:t>de </a:t>
            </a:r>
            <a:r>
              <a:rPr lang="fr-FR" sz="2000" b="1" i="1" dirty="0" smtClean="0">
                <a:solidFill>
                  <a:srgbClr val="FFFF00"/>
                </a:solidFill>
              </a:rPr>
              <a:t>sang, </a:t>
            </a:r>
            <a:r>
              <a:rPr lang="fr-FR" sz="2000" dirty="0" smtClean="0">
                <a:solidFill>
                  <a:schemeClr val="bg1"/>
                </a:solidFill>
              </a:rPr>
              <a:t>combien de molécules d’oxygène peuvent elles être transportées par litre de sang ? et au total ? ( le volume total de sang d’une personne correspond à environ 8% de son poids).</a:t>
            </a:r>
            <a:endParaRPr lang="fr-FR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 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5" name="Flèche droite 4"/>
          <p:cNvSpPr/>
          <p:nvPr/>
        </p:nvSpPr>
        <p:spPr>
          <a:xfrm>
            <a:off x="2699792" y="1976066"/>
            <a:ext cx="2024532" cy="362510"/>
          </a:xfrm>
          <a:prstGeom prst="rightArrow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656556" y="44624"/>
            <a:ext cx="4034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rgbClr val="FFFF00"/>
                </a:solidFill>
              </a:rPr>
              <a:t>QUELQUES GRANDEURS…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48092" y="1314632"/>
            <a:ext cx="14798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250 millions 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de </a:t>
            </a:r>
            <a:r>
              <a:rPr lang="fr-FR" b="1" dirty="0">
                <a:solidFill>
                  <a:schemeClr val="bg1"/>
                </a:solidFill>
              </a:rPr>
              <a:t>molécules </a:t>
            </a:r>
            <a:endParaRPr lang="fr-FR" b="1" dirty="0"/>
          </a:p>
        </p:txBody>
      </p:sp>
      <p:sp>
        <p:nvSpPr>
          <p:cNvPr id="9" name="Rectangle 8"/>
          <p:cNvSpPr/>
          <p:nvPr/>
        </p:nvSpPr>
        <p:spPr>
          <a:xfrm>
            <a:off x="2915816" y="2338576"/>
            <a:ext cx="174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d’</a:t>
            </a:r>
            <a:r>
              <a:rPr lang="fr-FR" b="1" dirty="0" err="1" smtClean="0">
                <a:solidFill>
                  <a:schemeClr val="bg1"/>
                </a:solidFill>
              </a:rPr>
              <a:t>hémogblobine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p</a:t>
            </a:r>
            <a:r>
              <a:rPr lang="fr-FR" b="1" dirty="0" smtClean="0">
                <a:solidFill>
                  <a:schemeClr val="bg1"/>
                </a:solidFill>
              </a:rPr>
              <a:t>ar érythrocyte.</a:t>
            </a:r>
            <a:endParaRPr lang="fr-FR" b="1" dirty="0"/>
          </a:p>
        </p:txBody>
      </p:sp>
      <p:sp>
        <p:nvSpPr>
          <p:cNvPr id="10" name="Rectangle 9"/>
          <p:cNvSpPr/>
          <p:nvPr/>
        </p:nvSpPr>
        <p:spPr>
          <a:xfrm>
            <a:off x="7627469" y="1637797"/>
            <a:ext cx="167706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4 molécules 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d’O</a:t>
            </a:r>
            <a:r>
              <a:rPr lang="fr-FR" b="1" baseline="-25000" dirty="0" smtClean="0">
                <a:solidFill>
                  <a:schemeClr val="bg1"/>
                </a:solidFill>
              </a:rPr>
              <a:t>2 </a:t>
            </a:r>
            <a:r>
              <a:rPr lang="fr-FR" b="1" dirty="0" smtClean="0">
                <a:solidFill>
                  <a:schemeClr val="bg1"/>
                </a:solidFill>
              </a:rPr>
              <a:t>par </a:t>
            </a:r>
          </a:p>
          <a:p>
            <a:r>
              <a:rPr lang="fr-FR" b="1" dirty="0">
                <a:solidFill>
                  <a:schemeClr val="bg1"/>
                </a:solidFill>
              </a:rPr>
              <a:t>m</a:t>
            </a:r>
            <a:r>
              <a:rPr lang="fr-FR" b="1" dirty="0" smtClean="0">
                <a:solidFill>
                  <a:schemeClr val="bg1"/>
                </a:solidFill>
              </a:rPr>
              <a:t>olécule 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d’hémoglobine </a:t>
            </a:r>
          </a:p>
          <a:p>
            <a:endParaRPr lang="fr-FR" b="1" baseline="-25000" dirty="0" smtClean="0">
              <a:solidFill>
                <a:schemeClr val="bg1"/>
              </a:solidFill>
            </a:endParaRPr>
          </a:p>
          <a:p>
            <a:endParaRPr lang="fr-FR" b="1" baseline="-2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2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182144" y="44624"/>
            <a:ext cx="2221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CŒUR </a:t>
            </a:r>
            <a:endParaRPr lang="fr-F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77487" y="692696"/>
            <a:ext cx="9256829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Je pèse environ 450 g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A chacun de mes battements je donne l’impulsion à la masse sanguine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Au repos, je bats entre 60 et 70 battements par minute chez un homme adulte</a:t>
            </a:r>
          </a:p>
          <a:p>
            <a:endParaRPr lang="fr-FR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Je suis un peu plus pressé chez la femme et les enfants…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En une année je peux battre plus de 40 millions de fois !! Je suis donc un sportif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      exceptionnel d’endurance,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Ces 40 millions de battements par  an pourraient engendrer suffisamment de </a:t>
            </a:r>
          </a:p>
          <a:p>
            <a:r>
              <a:rPr lang="fr-FR" sz="2000" dirty="0">
                <a:solidFill>
                  <a:schemeClr val="bg1"/>
                </a:solidFill>
              </a:rPr>
              <a:t> </a:t>
            </a:r>
            <a:r>
              <a:rPr lang="fr-FR" sz="2000" dirty="0" smtClean="0">
                <a:solidFill>
                  <a:schemeClr val="bg1"/>
                </a:solidFill>
              </a:rPr>
              <a:t>     force pour élever mon propriétaire à 160 km au-dessus de la surface de la terre !! </a:t>
            </a:r>
          </a:p>
          <a:p>
            <a:r>
              <a:rPr lang="fr-FR" sz="2000" dirty="0">
                <a:solidFill>
                  <a:schemeClr val="bg1"/>
                </a:solidFill>
              </a:rPr>
              <a:t> </a:t>
            </a:r>
            <a:r>
              <a:rPr lang="fr-FR" sz="2000" dirty="0" smtClean="0">
                <a:solidFill>
                  <a:schemeClr val="bg1"/>
                </a:solidFill>
              </a:rPr>
              <a:t>     Je suis donc aussi un haltérophile d’exception !!!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Au repos, mon débit sanguin par jour est d’environ 5 300 L, soit 145 millions de </a:t>
            </a:r>
          </a:p>
          <a:p>
            <a:r>
              <a:rPr lang="fr-FR" sz="2000" dirty="0">
                <a:solidFill>
                  <a:schemeClr val="bg1"/>
                </a:solidFill>
              </a:rPr>
              <a:t> </a:t>
            </a:r>
            <a:r>
              <a:rPr lang="fr-FR" sz="2000" dirty="0" smtClean="0">
                <a:solidFill>
                  <a:schemeClr val="bg1"/>
                </a:solidFill>
              </a:rPr>
              <a:t>     litres en 75 ans !!!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Je peux en plus considérablement améliorer mes performances grâce à l’activité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      physique et l’entraînement …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05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97" r="55570" b="18312"/>
          <a:stretch/>
        </p:blipFill>
        <p:spPr bwMode="auto">
          <a:xfrm>
            <a:off x="1046369" y="500240"/>
            <a:ext cx="6693983" cy="581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698106" y="0"/>
            <a:ext cx="24449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MON IRRIGATION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 rot="19559555">
            <a:off x="138380" y="262182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04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" t="13111" r="57125" b="6222"/>
          <a:stretch/>
        </p:blipFill>
        <p:spPr bwMode="auto">
          <a:xfrm>
            <a:off x="3059832" y="70992"/>
            <a:ext cx="5616624" cy="6371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 rot="19559555">
            <a:off x="138380" y="187556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31748" y="620688"/>
            <a:ext cx="2684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Je fais circuler mon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sang de la façon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suivante…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504" y="2005672"/>
            <a:ext cx="2920030" cy="4324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000"/>
              </a:lnSpc>
            </a:pPr>
            <a:r>
              <a:rPr lang="fr-FR" dirty="0" smtClean="0">
                <a:solidFill>
                  <a:schemeClr val="bg1"/>
                </a:solidFill>
              </a:rPr>
              <a:t>Remplissage : </a:t>
            </a:r>
            <a:r>
              <a:rPr lang="fr-FR" b="1" dirty="0" smtClean="0">
                <a:solidFill>
                  <a:srgbClr val="FFFF00"/>
                </a:solidFill>
              </a:rPr>
              <a:t>DIASTOLE</a:t>
            </a:r>
          </a:p>
          <a:p>
            <a:pPr>
              <a:lnSpc>
                <a:spcPts val="3000"/>
              </a:lnSpc>
            </a:pPr>
            <a:r>
              <a:rPr lang="fr-FR" dirty="0" smtClean="0">
                <a:solidFill>
                  <a:schemeClr val="bg1"/>
                </a:solidFill>
              </a:rPr>
              <a:t>(loi </a:t>
            </a:r>
            <a:r>
              <a:rPr lang="fr-FR" dirty="0">
                <a:solidFill>
                  <a:schemeClr val="bg1"/>
                </a:solidFill>
              </a:rPr>
              <a:t>de </a:t>
            </a:r>
            <a:r>
              <a:rPr lang="fr-FR" b="1" dirty="0" smtClean="0">
                <a:solidFill>
                  <a:srgbClr val="FFFF00"/>
                </a:solidFill>
              </a:rPr>
              <a:t>FRANK-STARLING),</a:t>
            </a:r>
          </a:p>
          <a:p>
            <a:pPr>
              <a:lnSpc>
                <a:spcPts val="3000"/>
              </a:lnSpc>
            </a:pPr>
            <a:r>
              <a:rPr lang="fr-FR" b="1" dirty="0">
                <a:solidFill>
                  <a:srgbClr val="FFFF00"/>
                </a:solidFill>
              </a:rPr>
              <a:t>VOLUME TELEDIASTOLIQUE  </a:t>
            </a:r>
            <a:endParaRPr lang="fr-FR" b="1" dirty="0" smtClean="0">
              <a:solidFill>
                <a:srgbClr val="FFFF00"/>
              </a:solidFill>
            </a:endParaRPr>
          </a:p>
          <a:p>
            <a:pPr>
              <a:lnSpc>
                <a:spcPts val="3000"/>
              </a:lnSpc>
            </a:pPr>
            <a:r>
              <a:rPr lang="fr-FR" b="1" dirty="0" smtClean="0">
                <a:solidFill>
                  <a:srgbClr val="FFFF00"/>
                </a:solidFill>
              </a:rPr>
              <a:t>(VTD) </a:t>
            </a:r>
            <a:r>
              <a:rPr lang="fr-FR" dirty="0" smtClean="0">
                <a:solidFill>
                  <a:schemeClr val="bg1"/>
                </a:solidFill>
              </a:rPr>
              <a:t>ou </a:t>
            </a:r>
            <a:r>
              <a:rPr lang="fr-FR" b="1" i="1" dirty="0" smtClean="0">
                <a:solidFill>
                  <a:schemeClr val="bg1"/>
                </a:solidFill>
              </a:rPr>
              <a:t>PRECHARCHE</a:t>
            </a:r>
            <a:r>
              <a:rPr lang="fr-FR" b="1" dirty="0" smtClean="0">
                <a:solidFill>
                  <a:srgbClr val="FFFF00"/>
                </a:solidFill>
              </a:rPr>
              <a:t>.</a:t>
            </a:r>
          </a:p>
          <a:p>
            <a:pPr>
              <a:lnSpc>
                <a:spcPts val="3000"/>
              </a:lnSpc>
            </a:pPr>
            <a:r>
              <a:rPr lang="fr-FR" dirty="0" smtClean="0">
                <a:solidFill>
                  <a:schemeClr val="bg1"/>
                </a:solidFill>
              </a:rPr>
              <a:t>Contraction du </a:t>
            </a:r>
            <a:r>
              <a:rPr lang="fr-FR" dirty="0">
                <a:solidFill>
                  <a:schemeClr val="bg1"/>
                </a:solidFill>
              </a:rPr>
              <a:t>ventricule </a:t>
            </a:r>
            <a:r>
              <a:rPr lang="fr-FR" dirty="0" smtClean="0">
                <a:solidFill>
                  <a:schemeClr val="bg1"/>
                </a:solidFill>
              </a:rPr>
              <a:t>ou</a:t>
            </a:r>
          </a:p>
          <a:p>
            <a:pPr>
              <a:lnSpc>
                <a:spcPts val="3000"/>
              </a:lnSpc>
            </a:pP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b="1" dirty="0" smtClean="0">
                <a:solidFill>
                  <a:srgbClr val="FFFF00"/>
                </a:solidFill>
              </a:rPr>
              <a:t>SYSTOLE : </a:t>
            </a:r>
            <a:r>
              <a:rPr lang="fr-FR" b="1" dirty="0">
                <a:solidFill>
                  <a:srgbClr val="FFFF00"/>
                </a:solidFill>
              </a:rPr>
              <a:t>VOLUME </a:t>
            </a:r>
            <a:endParaRPr lang="fr-FR" b="1" dirty="0" smtClean="0">
              <a:solidFill>
                <a:srgbClr val="FFFF00"/>
              </a:solidFill>
            </a:endParaRPr>
          </a:p>
          <a:p>
            <a:pPr>
              <a:lnSpc>
                <a:spcPts val="3000"/>
              </a:lnSpc>
            </a:pPr>
            <a:r>
              <a:rPr lang="fr-FR" b="1" dirty="0" smtClean="0">
                <a:solidFill>
                  <a:srgbClr val="FFFF00"/>
                </a:solidFill>
              </a:rPr>
              <a:t>TELESYSTOLIQUE (VTS</a:t>
            </a:r>
            <a:r>
              <a:rPr lang="fr-FR" b="1" dirty="0">
                <a:solidFill>
                  <a:srgbClr val="FFFF00"/>
                </a:solidFill>
              </a:rPr>
              <a:t>) </a:t>
            </a:r>
            <a:endParaRPr lang="fr-FR" b="1" dirty="0" smtClean="0">
              <a:solidFill>
                <a:srgbClr val="FFFF00"/>
              </a:solidFill>
            </a:endParaRPr>
          </a:p>
          <a:p>
            <a:pPr>
              <a:lnSpc>
                <a:spcPts val="3000"/>
              </a:lnSpc>
            </a:pPr>
            <a:r>
              <a:rPr lang="fr-FR" b="1" dirty="0" smtClean="0">
                <a:solidFill>
                  <a:srgbClr val="FFFF00"/>
                </a:solidFill>
              </a:rPr>
              <a:t>ou </a:t>
            </a:r>
            <a:r>
              <a:rPr lang="fr-FR" b="1" i="1" dirty="0">
                <a:solidFill>
                  <a:schemeClr val="bg1"/>
                </a:solidFill>
              </a:rPr>
              <a:t>POSTCHARGE</a:t>
            </a:r>
            <a:r>
              <a:rPr lang="fr-FR" b="1" dirty="0" smtClean="0">
                <a:solidFill>
                  <a:srgbClr val="FFFF00"/>
                </a:solidFill>
              </a:rPr>
              <a:t>.</a:t>
            </a:r>
          </a:p>
          <a:p>
            <a:pPr>
              <a:lnSpc>
                <a:spcPts val="3000"/>
              </a:lnSpc>
            </a:pPr>
            <a:r>
              <a:rPr lang="fr-FR" b="1" dirty="0">
                <a:solidFill>
                  <a:srgbClr val="FFFF00"/>
                </a:solidFill>
              </a:rPr>
              <a:t>VOLUME D’EJECTION </a:t>
            </a:r>
            <a:endParaRPr lang="fr-FR" b="1" dirty="0" smtClean="0">
              <a:solidFill>
                <a:srgbClr val="FFFF00"/>
              </a:solidFill>
            </a:endParaRPr>
          </a:p>
          <a:p>
            <a:pPr>
              <a:lnSpc>
                <a:spcPts val="3000"/>
              </a:lnSpc>
            </a:pPr>
            <a:r>
              <a:rPr lang="fr-FR" b="1" dirty="0" smtClean="0">
                <a:solidFill>
                  <a:srgbClr val="FFFF00"/>
                </a:solidFill>
              </a:rPr>
              <a:t>SYSTOLIQUE </a:t>
            </a:r>
            <a:r>
              <a:rPr lang="fr-FR" dirty="0">
                <a:solidFill>
                  <a:schemeClr val="bg1"/>
                </a:solidFill>
              </a:rPr>
              <a:t>correspond </a:t>
            </a:r>
            <a:endParaRPr lang="fr-FR" dirty="0" smtClean="0">
              <a:solidFill>
                <a:schemeClr val="bg1"/>
              </a:solidFill>
            </a:endParaRPr>
          </a:p>
          <a:p>
            <a:pPr>
              <a:lnSpc>
                <a:spcPts val="3000"/>
              </a:lnSpc>
            </a:pPr>
            <a:r>
              <a:rPr lang="fr-FR" dirty="0" smtClean="0">
                <a:solidFill>
                  <a:schemeClr val="bg1"/>
                </a:solidFill>
              </a:rPr>
              <a:t>à </a:t>
            </a:r>
            <a:r>
              <a:rPr lang="fr-FR" dirty="0">
                <a:solidFill>
                  <a:srgbClr val="FFFF00"/>
                </a:solidFill>
              </a:rPr>
              <a:t>VTD – VTS </a:t>
            </a:r>
            <a:r>
              <a:rPr lang="fr-FR" dirty="0">
                <a:solidFill>
                  <a:schemeClr val="bg1"/>
                </a:solidFill>
              </a:rPr>
              <a:t>(60 à 80 ml</a:t>
            </a:r>
            <a:r>
              <a:rPr lang="fr-FR" dirty="0" smtClean="0">
                <a:solidFill>
                  <a:schemeClr val="bg1"/>
                </a:solidFill>
              </a:rPr>
              <a:t>).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680259" y="6474822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0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:\Users\user\Pictures\img04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21" t="7811" r="3967" b="74257"/>
          <a:stretch/>
        </p:blipFill>
        <p:spPr bwMode="auto">
          <a:xfrm>
            <a:off x="891317" y="2836168"/>
            <a:ext cx="3600400" cy="267300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 2" descr="C:\Users\user\Pictures\img04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81" t="28062" r="3940" b="54269"/>
          <a:stretch/>
        </p:blipFill>
        <p:spPr bwMode="auto">
          <a:xfrm>
            <a:off x="5004048" y="110037"/>
            <a:ext cx="3960440" cy="244827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46517" y="5589240"/>
            <a:ext cx="851194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Vues microscopiques du muscle squelettique : A  et du muscle  cardiaque B.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Les deux muscles apparaissent striés mais seules les fibres du muscle cardiaque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sont reliées entre elles par des disques intercalaires colorés en noir.</a:t>
            </a:r>
          </a:p>
          <a:p>
            <a:r>
              <a:rPr lang="fr-FR" sz="1600" i="1" dirty="0">
                <a:solidFill>
                  <a:schemeClr val="bg1"/>
                </a:solidFill>
              </a:rPr>
              <a:t>(D’après </a:t>
            </a:r>
            <a:r>
              <a:rPr lang="fr-FR" sz="1600" i="1" dirty="0" err="1">
                <a:solidFill>
                  <a:schemeClr val="bg1"/>
                </a:solidFill>
              </a:rPr>
              <a:t>Wilmore</a:t>
            </a:r>
            <a:r>
              <a:rPr lang="fr-FR" sz="1600" i="1" dirty="0">
                <a:solidFill>
                  <a:schemeClr val="bg1"/>
                </a:solidFill>
              </a:rPr>
              <a:t> et </a:t>
            </a:r>
            <a:r>
              <a:rPr lang="fr-FR" sz="1600" i="1" dirty="0" err="1">
                <a:solidFill>
                  <a:schemeClr val="bg1"/>
                </a:solidFill>
              </a:rPr>
              <a:t>Costill</a:t>
            </a:r>
            <a:r>
              <a:rPr lang="fr-FR" sz="1600" i="1" dirty="0">
                <a:solidFill>
                  <a:schemeClr val="bg1"/>
                </a:solidFill>
              </a:rPr>
              <a:t> 1998)</a:t>
            </a:r>
          </a:p>
          <a:p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411906" y="1772816"/>
            <a:ext cx="384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A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483768" y="4797152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B</a:t>
            </a:r>
            <a:endParaRPr lang="fr-FR" sz="3200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C:\Users\user\Pictures\img0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68" t="37478" r="6809" b="37489"/>
          <a:stretch/>
        </p:blipFill>
        <p:spPr bwMode="auto">
          <a:xfrm>
            <a:off x="5657582" y="2836168"/>
            <a:ext cx="2592288" cy="267050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6089104" y="4815475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B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8620" y="581779"/>
            <a:ext cx="4934236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Entrons dans l’intimité de mes micros </a:t>
            </a:r>
          </a:p>
          <a:p>
            <a:r>
              <a:rPr lang="fr-FR" sz="2400" dirty="0">
                <a:solidFill>
                  <a:schemeClr val="bg1"/>
                </a:solidFill>
              </a:rPr>
              <a:t>s</a:t>
            </a:r>
            <a:r>
              <a:rPr lang="fr-FR" sz="2400" dirty="0" smtClean="0">
                <a:solidFill>
                  <a:schemeClr val="bg1"/>
                </a:solidFill>
              </a:rPr>
              <a:t>tructures : mes fibres…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 rot="19668436">
            <a:off x="5661517" y="1380230"/>
            <a:ext cx="3031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Fibres du muscle squelettique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03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img0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80" t="11455" r="6067" b="55987"/>
          <a:stretch/>
        </p:blipFill>
        <p:spPr bwMode="auto">
          <a:xfrm>
            <a:off x="395537" y="105296"/>
            <a:ext cx="8496943" cy="678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3683" y="4469407"/>
            <a:ext cx="2014429" cy="23885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411760" y="5085184"/>
            <a:ext cx="1008112" cy="1772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91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1988839"/>
            <a:ext cx="7989303" cy="19242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 METABOLISME AU REPOS ET AU COURS </a:t>
            </a:r>
          </a:p>
          <a:p>
            <a:pPr algn="ctr">
              <a:lnSpc>
                <a:spcPct val="200000"/>
              </a:lnSpc>
            </a:pPr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D’EXERCICES DE DIFFERENTES INTENSITES</a:t>
            </a:r>
            <a:endParaRPr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381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Molécule animé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701925"/>
            <a:ext cx="914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3048000" y="5530850"/>
            <a:ext cx="152400" cy="15240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3200400" y="5530850"/>
            <a:ext cx="152400" cy="15240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74" name="Oval 6"/>
          <p:cNvSpPr>
            <a:spLocks noChangeArrowheads="1"/>
          </p:cNvSpPr>
          <p:nvPr/>
        </p:nvSpPr>
        <p:spPr bwMode="auto">
          <a:xfrm>
            <a:off x="4572000" y="55308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4724400" y="55308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4419600" y="55308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42672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9" name="Freeform 11"/>
          <p:cNvSpPr>
            <a:spLocks/>
          </p:cNvSpPr>
          <p:nvPr/>
        </p:nvSpPr>
        <p:spPr bwMode="auto">
          <a:xfrm>
            <a:off x="42687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80" name="Oval 12"/>
          <p:cNvSpPr>
            <a:spLocks noChangeArrowheads="1"/>
          </p:cNvSpPr>
          <p:nvPr/>
        </p:nvSpPr>
        <p:spPr bwMode="auto">
          <a:xfrm>
            <a:off x="44196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81" name="Freeform 13"/>
          <p:cNvSpPr>
            <a:spLocks/>
          </p:cNvSpPr>
          <p:nvPr/>
        </p:nvSpPr>
        <p:spPr bwMode="auto">
          <a:xfrm>
            <a:off x="44211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82" name="Oval 14"/>
          <p:cNvSpPr>
            <a:spLocks noChangeArrowheads="1"/>
          </p:cNvSpPr>
          <p:nvPr/>
        </p:nvSpPr>
        <p:spPr bwMode="auto">
          <a:xfrm>
            <a:off x="45720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83" name="Freeform 15"/>
          <p:cNvSpPr>
            <a:spLocks/>
          </p:cNvSpPr>
          <p:nvPr/>
        </p:nvSpPr>
        <p:spPr bwMode="auto">
          <a:xfrm>
            <a:off x="45735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84" name="Oval 16"/>
          <p:cNvSpPr>
            <a:spLocks noChangeArrowheads="1"/>
          </p:cNvSpPr>
          <p:nvPr/>
        </p:nvSpPr>
        <p:spPr bwMode="auto">
          <a:xfrm>
            <a:off x="47244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85" name="Freeform 17"/>
          <p:cNvSpPr>
            <a:spLocks/>
          </p:cNvSpPr>
          <p:nvPr/>
        </p:nvSpPr>
        <p:spPr bwMode="auto">
          <a:xfrm>
            <a:off x="47259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86" name="Oval 18"/>
          <p:cNvSpPr>
            <a:spLocks noChangeArrowheads="1"/>
          </p:cNvSpPr>
          <p:nvPr/>
        </p:nvSpPr>
        <p:spPr bwMode="auto">
          <a:xfrm>
            <a:off x="48768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87" name="Freeform 19"/>
          <p:cNvSpPr>
            <a:spLocks/>
          </p:cNvSpPr>
          <p:nvPr/>
        </p:nvSpPr>
        <p:spPr bwMode="auto">
          <a:xfrm>
            <a:off x="48783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88" name="Oval 20"/>
          <p:cNvSpPr>
            <a:spLocks noChangeArrowheads="1"/>
          </p:cNvSpPr>
          <p:nvPr/>
        </p:nvSpPr>
        <p:spPr bwMode="auto">
          <a:xfrm>
            <a:off x="50292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89" name="Freeform 21"/>
          <p:cNvSpPr>
            <a:spLocks/>
          </p:cNvSpPr>
          <p:nvPr/>
        </p:nvSpPr>
        <p:spPr bwMode="auto">
          <a:xfrm>
            <a:off x="50307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90" name="Oval 22"/>
          <p:cNvSpPr>
            <a:spLocks noChangeArrowheads="1"/>
          </p:cNvSpPr>
          <p:nvPr/>
        </p:nvSpPr>
        <p:spPr bwMode="auto">
          <a:xfrm>
            <a:off x="51816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91" name="Freeform 23"/>
          <p:cNvSpPr>
            <a:spLocks/>
          </p:cNvSpPr>
          <p:nvPr/>
        </p:nvSpPr>
        <p:spPr bwMode="auto">
          <a:xfrm>
            <a:off x="51831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92" name="Oval 24"/>
          <p:cNvSpPr>
            <a:spLocks noChangeArrowheads="1"/>
          </p:cNvSpPr>
          <p:nvPr/>
        </p:nvSpPr>
        <p:spPr bwMode="auto">
          <a:xfrm>
            <a:off x="53340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93" name="Freeform 25"/>
          <p:cNvSpPr>
            <a:spLocks/>
          </p:cNvSpPr>
          <p:nvPr/>
        </p:nvSpPr>
        <p:spPr bwMode="auto">
          <a:xfrm>
            <a:off x="53355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94" name="Oval 26"/>
          <p:cNvSpPr>
            <a:spLocks noChangeArrowheads="1"/>
          </p:cNvSpPr>
          <p:nvPr/>
        </p:nvSpPr>
        <p:spPr bwMode="auto">
          <a:xfrm>
            <a:off x="56521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95" name="Freeform 27"/>
          <p:cNvSpPr>
            <a:spLocks/>
          </p:cNvSpPr>
          <p:nvPr/>
        </p:nvSpPr>
        <p:spPr bwMode="auto">
          <a:xfrm>
            <a:off x="56537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96" name="Oval 28"/>
          <p:cNvSpPr>
            <a:spLocks noChangeArrowheads="1"/>
          </p:cNvSpPr>
          <p:nvPr/>
        </p:nvSpPr>
        <p:spPr bwMode="auto">
          <a:xfrm>
            <a:off x="58045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97" name="Freeform 29"/>
          <p:cNvSpPr>
            <a:spLocks/>
          </p:cNvSpPr>
          <p:nvPr/>
        </p:nvSpPr>
        <p:spPr bwMode="auto">
          <a:xfrm>
            <a:off x="58061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198" name="Oval 30"/>
          <p:cNvSpPr>
            <a:spLocks noChangeArrowheads="1"/>
          </p:cNvSpPr>
          <p:nvPr/>
        </p:nvSpPr>
        <p:spPr bwMode="auto">
          <a:xfrm>
            <a:off x="59569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99" name="Freeform 31"/>
          <p:cNvSpPr>
            <a:spLocks/>
          </p:cNvSpPr>
          <p:nvPr/>
        </p:nvSpPr>
        <p:spPr bwMode="auto">
          <a:xfrm>
            <a:off x="59585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00" name="Oval 32"/>
          <p:cNvSpPr>
            <a:spLocks noChangeArrowheads="1"/>
          </p:cNvSpPr>
          <p:nvPr/>
        </p:nvSpPr>
        <p:spPr bwMode="auto">
          <a:xfrm>
            <a:off x="61093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01" name="Freeform 33"/>
          <p:cNvSpPr>
            <a:spLocks/>
          </p:cNvSpPr>
          <p:nvPr/>
        </p:nvSpPr>
        <p:spPr bwMode="auto">
          <a:xfrm>
            <a:off x="61109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02" name="Oval 34"/>
          <p:cNvSpPr>
            <a:spLocks noChangeArrowheads="1"/>
          </p:cNvSpPr>
          <p:nvPr/>
        </p:nvSpPr>
        <p:spPr bwMode="auto">
          <a:xfrm>
            <a:off x="62617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03" name="Freeform 35"/>
          <p:cNvSpPr>
            <a:spLocks/>
          </p:cNvSpPr>
          <p:nvPr/>
        </p:nvSpPr>
        <p:spPr bwMode="auto">
          <a:xfrm>
            <a:off x="62633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04" name="Oval 36"/>
          <p:cNvSpPr>
            <a:spLocks noChangeArrowheads="1"/>
          </p:cNvSpPr>
          <p:nvPr/>
        </p:nvSpPr>
        <p:spPr bwMode="auto">
          <a:xfrm>
            <a:off x="64141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05" name="Freeform 37"/>
          <p:cNvSpPr>
            <a:spLocks/>
          </p:cNvSpPr>
          <p:nvPr/>
        </p:nvSpPr>
        <p:spPr bwMode="auto">
          <a:xfrm>
            <a:off x="64157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06" name="Oval 38"/>
          <p:cNvSpPr>
            <a:spLocks noChangeArrowheads="1"/>
          </p:cNvSpPr>
          <p:nvPr/>
        </p:nvSpPr>
        <p:spPr bwMode="auto">
          <a:xfrm>
            <a:off x="65665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07" name="Freeform 39"/>
          <p:cNvSpPr>
            <a:spLocks/>
          </p:cNvSpPr>
          <p:nvPr/>
        </p:nvSpPr>
        <p:spPr bwMode="auto">
          <a:xfrm>
            <a:off x="6566520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08" name="Oval 44"/>
          <p:cNvSpPr>
            <a:spLocks noChangeArrowheads="1"/>
          </p:cNvSpPr>
          <p:nvPr/>
        </p:nvSpPr>
        <p:spPr bwMode="auto">
          <a:xfrm>
            <a:off x="22098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09" name="Freeform 45"/>
          <p:cNvSpPr>
            <a:spLocks/>
          </p:cNvSpPr>
          <p:nvPr/>
        </p:nvSpPr>
        <p:spPr bwMode="auto">
          <a:xfrm>
            <a:off x="22113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10" name="Oval 46"/>
          <p:cNvSpPr>
            <a:spLocks noChangeArrowheads="1"/>
          </p:cNvSpPr>
          <p:nvPr/>
        </p:nvSpPr>
        <p:spPr bwMode="auto">
          <a:xfrm>
            <a:off x="23622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11" name="Freeform 47"/>
          <p:cNvSpPr>
            <a:spLocks/>
          </p:cNvSpPr>
          <p:nvPr/>
        </p:nvSpPr>
        <p:spPr bwMode="auto">
          <a:xfrm>
            <a:off x="23637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12" name="Oval 48"/>
          <p:cNvSpPr>
            <a:spLocks noChangeArrowheads="1"/>
          </p:cNvSpPr>
          <p:nvPr/>
        </p:nvSpPr>
        <p:spPr bwMode="auto">
          <a:xfrm>
            <a:off x="25146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13" name="Freeform 49"/>
          <p:cNvSpPr>
            <a:spLocks/>
          </p:cNvSpPr>
          <p:nvPr/>
        </p:nvSpPr>
        <p:spPr bwMode="auto">
          <a:xfrm>
            <a:off x="25161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14" name="Oval 50"/>
          <p:cNvSpPr>
            <a:spLocks noChangeArrowheads="1"/>
          </p:cNvSpPr>
          <p:nvPr/>
        </p:nvSpPr>
        <p:spPr bwMode="auto">
          <a:xfrm>
            <a:off x="26670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15" name="Freeform 51"/>
          <p:cNvSpPr>
            <a:spLocks/>
          </p:cNvSpPr>
          <p:nvPr/>
        </p:nvSpPr>
        <p:spPr bwMode="auto">
          <a:xfrm>
            <a:off x="2667000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16" name="Oval 52"/>
          <p:cNvSpPr>
            <a:spLocks noChangeArrowheads="1"/>
          </p:cNvSpPr>
          <p:nvPr/>
        </p:nvSpPr>
        <p:spPr bwMode="auto">
          <a:xfrm>
            <a:off x="42672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17" name="Freeform 53"/>
          <p:cNvSpPr>
            <a:spLocks/>
          </p:cNvSpPr>
          <p:nvPr/>
        </p:nvSpPr>
        <p:spPr bwMode="auto">
          <a:xfrm>
            <a:off x="42687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18" name="Oval 54"/>
          <p:cNvSpPr>
            <a:spLocks noChangeArrowheads="1"/>
          </p:cNvSpPr>
          <p:nvPr/>
        </p:nvSpPr>
        <p:spPr bwMode="auto">
          <a:xfrm>
            <a:off x="44196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19" name="Freeform 55"/>
          <p:cNvSpPr>
            <a:spLocks/>
          </p:cNvSpPr>
          <p:nvPr/>
        </p:nvSpPr>
        <p:spPr bwMode="auto">
          <a:xfrm>
            <a:off x="44211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20" name="Oval 56"/>
          <p:cNvSpPr>
            <a:spLocks noChangeArrowheads="1"/>
          </p:cNvSpPr>
          <p:nvPr/>
        </p:nvSpPr>
        <p:spPr bwMode="auto">
          <a:xfrm>
            <a:off x="45720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21" name="Freeform 57"/>
          <p:cNvSpPr>
            <a:spLocks/>
          </p:cNvSpPr>
          <p:nvPr/>
        </p:nvSpPr>
        <p:spPr bwMode="auto">
          <a:xfrm>
            <a:off x="45735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22" name="Oval 58"/>
          <p:cNvSpPr>
            <a:spLocks noChangeArrowheads="1"/>
          </p:cNvSpPr>
          <p:nvPr/>
        </p:nvSpPr>
        <p:spPr bwMode="auto">
          <a:xfrm>
            <a:off x="47244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23" name="Freeform 59"/>
          <p:cNvSpPr>
            <a:spLocks/>
          </p:cNvSpPr>
          <p:nvPr/>
        </p:nvSpPr>
        <p:spPr bwMode="auto">
          <a:xfrm>
            <a:off x="47259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24" name="Oval 60"/>
          <p:cNvSpPr>
            <a:spLocks noChangeArrowheads="1"/>
          </p:cNvSpPr>
          <p:nvPr/>
        </p:nvSpPr>
        <p:spPr bwMode="auto">
          <a:xfrm>
            <a:off x="48768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25" name="Freeform 61"/>
          <p:cNvSpPr>
            <a:spLocks/>
          </p:cNvSpPr>
          <p:nvPr/>
        </p:nvSpPr>
        <p:spPr bwMode="auto">
          <a:xfrm>
            <a:off x="48783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26" name="Oval 62"/>
          <p:cNvSpPr>
            <a:spLocks noChangeArrowheads="1"/>
          </p:cNvSpPr>
          <p:nvPr/>
        </p:nvSpPr>
        <p:spPr bwMode="auto">
          <a:xfrm>
            <a:off x="50292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27" name="Freeform 63"/>
          <p:cNvSpPr>
            <a:spLocks/>
          </p:cNvSpPr>
          <p:nvPr/>
        </p:nvSpPr>
        <p:spPr bwMode="auto">
          <a:xfrm>
            <a:off x="50307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28" name="Oval 64"/>
          <p:cNvSpPr>
            <a:spLocks noChangeArrowheads="1"/>
          </p:cNvSpPr>
          <p:nvPr/>
        </p:nvSpPr>
        <p:spPr bwMode="auto">
          <a:xfrm>
            <a:off x="51816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29" name="Freeform 65"/>
          <p:cNvSpPr>
            <a:spLocks/>
          </p:cNvSpPr>
          <p:nvPr/>
        </p:nvSpPr>
        <p:spPr bwMode="auto">
          <a:xfrm>
            <a:off x="51831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30" name="Oval 66"/>
          <p:cNvSpPr>
            <a:spLocks noChangeArrowheads="1"/>
          </p:cNvSpPr>
          <p:nvPr/>
        </p:nvSpPr>
        <p:spPr bwMode="auto">
          <a:xfrm>
            <a:off x="53340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31" name="Freeform 67"/>
          <p:cNvSpPr>
            <a:spLocks/>
          </p:cNvSpPr>
          <p:nvPr/>
        </p:nvSpPr>
        <p:spPr bwMode="auto">
          <a:xfrm>
            <a:off x="53355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32" name="Oval 68"/>
          <p:cNvSpPr>
            <a:spLocks noChangeArrowheads="1"/>
          </p:cNvSpPr>
          <p:nvPr/>
        </p:nvSpPr>
        <p:spPr bwMode="auto">
          <a:xfrm>
            <a:off x="56521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33" name="Freeform 69"/>
          <p:cNvSpPr>
            <a:spLocks/>
          </p:cNvSpPr>
          <p:nvPr/>
        </p:nvSpPr>
        <p:spPr bwMode="auto">
          <a:xfrm>
            <a:off x="56537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34" name="Oval 70"/>
          <p:cNvSpPr>
            <a:spLocks noChangeArrowheads="1"/>
          </p:cNvSpPr>
          <p:nvPr/>
        </p:nvSpPr>
        <p:spPr bwMode="auto">
          <a:xfrm>
            <a:off x="58045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35" name="Freeform 71"/>
          <p:cNvSpPr>
            <a:spLocks/>
          </p:cNvSpPr>
          <p:nvPr/>
        </p:nvSpPr>
        <p:spPr bwMode="auto">
          <a:xfrm>
            <a:off x="58061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36" name="Oval 72"/>
          <p:cNvSpPr>
            <a:spLocks noChangeArrowheads="1"/>
          </p:cNvSpPr>
          <p:nvPr/>
        </p:nvSpPr>
        <p:spPr bwMode="auto">
          <a:xfrm>
            <a:off x="59569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37" name="Freeform 73"/>
          <p:cNvSpPr>
            <a:spLocks/>
          </p:cNvSpPr>
          <p:nvPr/>
        </p:nvSpPr>
        <p:spPr bwMode="auto">
          <a:xfrm>
            <a:off x="59585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38" name="Oval 74"/>
          <p:cNvSpPr>
            <a:spLocks noChangeArrowheads="1"/>
          </p:cNvSpPr>
          <p:nvPr/>
        </p:nvSpPr>
        <p:spPr bwMode="auto">
          <a:xfrm>
            <a:off x="61093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39" name="Freeform 75"/>
          <p:cNvSpPr>
            <a:spLocks/>
          </p:cNvSpPr>
          <p:nvPr/>
        </p:nvSpPr>
        <p:spPr bwMode="auto">
          <a:xfrm>
            <a:off x="61109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40" name="Oval 76"/>
          <p:cNvSpPr>
            <a:spLocks noChangeArrowheads="1"/>
          </p:cNvSpPr>
          <p:nvPr/>
        </p:nvSpPr>
        <p:spPr bwMode="auto">
          <a:xfrm>
            <a:off x="62617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41" name="Freeform 77"/>
          <p:cNvSpPr>
            <a:spLocks/>
          </p:cNvSpPr>
          <p:nvPr/>
        </p:nvSpPr>
        <p:spPr bwMode="auto">
          <a:xfrm>
            <a:off x="62633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42" name="Oval 78"/>
          <p:cNvSpPr>
            <a:spLocks noChangeArrowheads="1"/>
          </p:cNvSpPr>
          <p:nvPr/>
        </p:nvSpPr>
        <p:spPr bwMode="auto">
          <a:xfrm>
            <a:off x="64141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43" name="Freeform 79"/>
          <p:cNvSpPr>
            <a:spLocks/>
          </p:cNvSpPr>
          <p:nvPr/>
        </p:nvSpPr>
        <p:spPr bwMode="auto">
          <a:xfrm>
            <a:off x="64157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44" name="Oval 80"/>
          <p:cNvSpPr>
            <a:spLocks noChangeArrowheads="1"/>
          </p:cNvSpPr>
          <p:nvPr/>
        </p:nvSpPr>
        <p:spPr bwMode="auto">
          <a:xfrm>
            <a:off x="65665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45" name="Freeform 81"/>
          <p:cNvSpPr>
            <a:spLocks/>
          </p:cNvSpPr>
          <p:nvPr/>
        </p:nvSpPr>
        <p:spPr bwMode="auto">
          <a:xfrm>
            <a:off x="6566520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46" name="Oval 86"/>
          <p:cNvSpPr>
            <a:spLocks noChangeArrowheads="1"/>
          </p:cNvSpPr>
          <p:nvPr/>
        </p:nvSpPr>
        <p:spPr bwMode="auto">
          <a:xfrm>
            <a:off x="22098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47" name="Freeform 87"/>
          <p:cNvSpPr>
            <a:spLocks/>
          </p:cNvSpPr>
          <p:nvPr/>
        </p:nvSpPr>
        <p:spPr bwMode="auto">
          <a:xfrm>
            <a:off x="22113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48" name="Oval 88"/>
          <p:cNvSpPr>
            <a:spLocks noChangeArrowheads="1"/>
          </p:cNvSpPr>
          <p:nvPr/>
        </p:nvSpPr>
        <p:spPr bwMode="auto">
          <a:xfrm>
            <a:off x="23622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49" name="Freeform 89"/>
          <p:cNvSpPr>
            <a:spLocks/>
          </p:cNvSpPr>
          <p:nvPr/>
        </p:nvSpPr>
        <p:spPr bwMode="auto">
          <a:xfrm>
            <a:off x="23637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50" name="Oval 90"/>
          <p:cNvSpPr>
            <a:spLocks noChangeArrowheads="1"/>
          </p:cNvSpPr>
          <p:nvPr/>
        </p:nvSpPr>
        <p:spPr bwMode="auto">
          <a:xfrm>
            <a:off x="25146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51" name="Freeform 91"/>
          <p:cNvSpPr>
            <a:spLocks/>
          </p:cNvSpPr>
          <p:nvPr/>
        </p:nvSpPr>
        <p:spPr bwMode="auto">
          <a:xfrm>
            <a:off x="25161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52" name="Oval 92"/>
          <p:cNvSpPr>
            <a:spLocks noChangeArrowheads="1"/>
          </p:cNvSpPr>
          <p:nvPr/>
        </p:nvSpPr>
        <p:spPr bwMode="auto">
          <a:xfrm>
            <a:off x="26670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53" name="Freeform 93"/>
          <p:cNvSpPr>
            <a:spLocks/>
          </p:cNvSpPr>
          <p:nvPr/>
        </p:nvSpPr>
        <p:spPr bwMode="auto">
          <a:xfrm>
            <a:off x="2667000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55" name="Freeform 95"/>
          <p:cNvSpPr>
            <a:spLocks/>
          </p:cNvSpPr>
          <p:nvPr/>
        </p:nvSpPr>
        <p:spPr bwMode="auto">
          <a:xfrm>
            <a:off x="5523086" y="609600"/>
            <a:ext cx="273050" cy="2286000"/>
          </a:xfrm>
          <a:custGeom>
            <a:avLst/>
            <a:gdLst>
              <a:gd name="T0" fmla="*/ 2147483647 w 316"/>
              <a:gd name="T1" fmla="*/ 2147483647 h 1595"/>
              <a:gd name="T2" fmla="*/ 2147483647 w 316"/>
              <a:gd name="T3" fmla="*/ 2147483647 h 1595"/>
              <a:gd name="T4" fmla="*/ 2147483647 w 316"/>
              <a:gd name="T5" fmla="*/ 2147483647 h 1595"/>
              <a:gd name="T6" fmla="*/ 2147483647 w 316"/>
              <a:gd name="T7" fmla="*/ 2147483647 h 1595"/>
              <a:gd name="T8" fmla="*/ 2147483647 w 316"/>
              <a:gd name="T9" fmla="*/ 2147483647 h 1595"/>
              <a:gd name="T10" fmla="*/ 2147483647 w 316"/>
              <a:gd name="T11" fmla="*/ 2147483647 h 1595"/>
              <a:gd name="T12" fmla="*/ 2147483647 w 316"/>
              <a:gd name="T13" fmla="*/ 2147483647 h 1595"/>
              <a:gd name="T14" fmla="*/ 2147483647 w 316"/>
              <a:gd name="T15" fmla="*/ 2147483647 h 159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16"/>
              <a:gd name="T25" fmla="*/ 0 h 1595"/>
              <a:gd name="T26" fmla="*/ 316 w 316"/>
              <a:gd name="T27" fmla="*/ 1595 h 159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16" h="1595">
                <a:moveTo>
                  <a:pt x="316" y="9"/>
                </a:moveTo>
                <a:cubicBezTo>
                  <a:pt x="287" y="9"/>
                  <a:pt x="192" y="0"/>
                  <a:pt x="145" y="8"/>
                </a:cubicBezTo>
                <a:cubicBezTo>
                  <a:pt x="98" y="16"/>
                  <a:pt x="54" y="14"/>
                  <a:pt x="31" y="60"/>
                </a:cubicBezTo>
                <a:cubicBezTo>
                  <a:pt x="8" y="106"/>
                  <a:pt x="10" y="169"/>
                  <a:pt x="7" y="285"/>
                </a:cubicBezTo>
                <a:cubicBezTo>
                  <a:pt x="4" y="401"/>
                  <a:pt x="14" y="570"/>
                  <a:pt x="14" y="756"/>
                </a:cubicBezTo>
                <a:cubicBezTo>
                  <a:pt x="14" y="942"/>
                  <a:pt x="0" y="1266"/>
                  <a:pt x="9" y="1401"/>
                </a:cubicBezTo>
                <a:cubicBezTo>
                  <a:pt x="18" y="1536"/>
                  <a:pt x="38" y="1533"/>
                  <a:pt x="71" y="1564"/>
                </a:cubicBezTo>
                <a:cubicBezTo>
                  <a:pt x="104" y="1595"/>
                  <a:pt x="178" y="1582"/>
                  <a:pt x="206" y="1587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56" name="Text Box 96"/>
          <p:cNvSpPr txBox="1">
            <a:spLocks noChangeArrowheads="1"/>
          </p:cNvSpPr>
          <p:nvPr/>
        </p:nvSpPr>
        <p:spPr bwMode="auto">
          <a:xfrm>
            <a:off x="5943600" y="381000"/>
            <a:ext cx="533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2000" b="1" dirty="0">
                <a:solidFill>
                  <a:schemeClr val="bg1"/>
                </a:solidFill>
                <a:latin typeface="Arial" charset="0"/>
              </a:rPr>
              <a:t>O</a:t>
            </a:r>
            <a:r>
              <a:rPr lang="fr-FR" sz="2000" b="1" baseline="-25000" dirty="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7257" name="Text Box 97"/>
          <p:cNvSpPr txBox="1">
            <a:spLocks noChangeArrowheads="1"/>
          </p:cNvSpPr>
          <p:nvPr/>
        </p:nvSpPr>
        <p:spPr bwMode="auto">
          <a:xfrm>
            <a:off x="5791200" y="2667000"/>
            <a:ext cx="685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2000" b="1" dirty="0">
                <a:solidFill>
                  <a:schemeClr val="bg1"/>
                </a:solidFill>
                <a:latin typeface="Arial" charset="0"/>
              </a:rPr>
              <a:t>O</a:t>
            </a:r>
            <a:r>
              <a:rPr lang="fr-FR" sz="2000" b="1" baseline="-25000" dirty="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7258" name="Text Box 98"/>
          <p:cNvSpPr txBox="1">
            <a:spLocks noChangeArrowheads="1"/>
          </p:cNvSpPr>
          <p:nvPr/>
        </p:nvSpPr>
        <p:spPr bwMode="auto">
          <a:xfrm>
            <a:off x="6324600" y="2438400"/>
            <a:ext cx="1447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600" b="1" dirty="0">
                <a:solidFill>
                  <a:schemeClr val="bg1"/>
                </a:solidFill>
                <a:latin typeface="Arial" charset="0"/>
                <a:sym typeface="Wingdings" pitchFamily="2" charset="2"/>
              </a:rPr>
              <a:t>Myoglobine</a:t>
            </a:r>
            <a:endParaRPr lang="fr-FR" sz="1600" b="1" baseline="-25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259" name="Oval 100"/>
          <p:cNvSpPr>
            <a:spLocks noChangeArrowheads="1"/>
          </p:cNvSpPr>
          <p:nvPr/>
        </p:nvSpPr>
        <p:spPr bwMode="auto">
          <a:xfrm>
            <a:off x="2895600" y="5454650"/>
            <a:ext cx="152400" cy="152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0" name="Oval 101"/>
          <p:cNvSpPr>
            <a:spLocks noChangeArrowheads="1"/>
          </p:cNvSpPr>
          <p:nvPr/>
        </p:nvSpPr>
        <p:spPr bwMode="auto">
          <a:xfrm>
            <a:off x="3352800" y="5454650"/>
            <a:ext cx="152400" cy="152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1" name="Oval 102"/>
          <p:cNvSpPr>
            <a:spLocks noChangeArrowheads="1"/>
          </p:cNvSpPr>
          <p:nvPr/>
        </p:nvSpPr>
        <p:spPr bwMode="auto">
          <a:xfrm>
            <a:off x="3505200" y="5378450"/>
            <a:ext cx="152400" cy="15240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2" name="Oval 103"/>
          <p:cNvSpPr>
            <a:spLocks noChangeArrowheads="1"/>
          </p:cNvSpPr>
          <p:nvPr/>
        </p:nvSpPr>
        <p:spPr bwMode="auto">
          <a:xfrm>
            <a:off x="3657600" y="53784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63" name="Oval 104"/>
          <p:cNvSpPr>
            <a:spLocks noChangeArrowheads="1"/>
          </p:cNvSpPr>
          <p:nvPr/>
        </p:nvSpPr>
        <p:spPr bwMode="auto">
          <a:xfrm>
            <a:off x="3810000" y="5454650"/>
            <a:ext cx="152400" cy="152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4" name="Oval 105"/>
          <p:cNvSpPr>
            <a:spLocks noChangeArrowheads="1"/>
          </p:cNvSpPr>
          <p:nvPr/>
        </p:nvSpPr>
        <p:spPr bwMode="auto">
          <a:xfrm>
            <a:off x="3962400" y="5530850"/>
            <a:ext cx="152400" cy="15240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5" name="Oval 106"/>
          <p:cNvSpPr>
            <a:spLocks noChangeArrowheads="1"/>
          </p:cNvSpPr>
          <p:nvPr/>
        </p:nvSpPr>
        <p:spPr bwMode="auto">
          <a:xfrm>
            <a:off x="4114800" y="5530850"/>
            <a:ext cx="152400" cy="15240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6" name="Oval 107"/>
          <p:cNvSpPr>
            <a:spLocks noChangeArrowheads="1"/>
          </p:cNvSpPr>
          <p:nvPr/>
        </p:nvSpPr>
        <p:spPr bwMode="auto">
          <a:xfrm>
            <a:off x="4267200" y="5454650"/>
            <a:ext cx="152400" cy="152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7" name="Oval 108"/>
          <p:cNvSpPr>
            <a:spLocks noChangeArrowheads="1"/>
          </p:cNvSpPr>
          <p:nvPr/>
        </p:nvSpPr>
        <p:spPr bwMode="auto">
          <a:xfrm>
            <a:off x="4419600" y="5378450"/>
            <a:ext cx="152400" cy="15240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68" name="Oval 109"/>
          <p:cNvSpPr>
            <a:spLocks noChangeArrowheads="1"/>
          </p:cNvSpPr>
          <p:nvPr/>
        </p:nvSpPr>
        <p:spPr bwMode="auto">
          <a:xfrm>
            <a:off x="4572000" y="5378450"/>
            <a:ext cx="152400" cy="152400"/>
          </a:xfrm>
          <a:prstGeom prst="ellipse">
            <a:avLst/>
          </a:prstGeom>
          <a:solidFill>
            <a:srgbClr val="000000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69" name="Oval 110"/>
          <p:cNvSpPr>
            <a:spLocks noChangeArrowheads="1"/>
          </p:cNvSpPr>
          <p:nvPr/>
        </p:nvSpPr>
        <p:spPr bwMode="auto">
          <a:xfrm>
            <a:off x="4724400" y="54546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70" name="Oval 111"/>
          <p:cNvSpPr>
            <a:spLocks noChangeArrowheads="1"/>
          </p:cNvSpPr>
          <p:nvPr/>
        </p:nvSpPr>
        <p:spPr bwMode="auto">
          <a:xfrm>
            <a:off x="5029200" y="5530850"/>
            <a:ext cx="152400" cy="152400"/>
          </a:xfrm>
          <a:prstGeom prst="ellipse">
            <a:avLst/>
          </a:prstGeom>
          <a:solidFill>
            <a:srgbClr val="000000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71" name="Oval 112"/>
          <p:cNvSpPr>
            <a:spLocks noChangeArrowheads="1"/>
          </p:cNvSpPr>
          <p:nvPr/>
        </p:nvSpPr>
        <p:spPr bwMode="auto">
          <a:xfrm>
            <a:off x="5181600" y="5530850"/>
            <a:ext cx="152400" cy="15240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72" name="Oval 113"/>
          <p:cNvSpPr>
            <a:spLocks noChangeArrowheads="1"/>
          </p:cNvSpPr>
          <p:nvPr/>
        </p:nvSpPr>
        <p:spPr bwMode="auto">
          <a:xfrm>
            <a:off x="5334000" y="5454650"/>
            <a:ext cx="152400" cy="152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75" name="Oval 120"/>
          <p:cNvSpPr>
            <a:spLocks noChangeArrowheads="1"/>
          </p:cNvSpPr>
          <p:nvPr/>
        </p:nvSpPr>
        <p:spPr bwMode="auto">
          <a:xfrm>
            <a:off x="2895600" y="54546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76" name="Oval 121"/>
          <p:cNvSpPr>
            <a:spLocks noChangeArrowheads="1"/>
          </p:cNvSpPr>
          <p:nvPr/>
        </p:nvSpPr>
        <p:spPr bwMode="auto">
          <a:xfrm>
            <a:off x="3048000" y="53784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77" name="Oval 122"/>
          <p:cNvSpPr>
            <a:spLocks noChangeArrowheads="1"/>
          </p:cNvSpPr>
          <p:nvPr/>
        </p:nvSpPr>
        <p:spPr bwMode="auto">
          <a:xfrm>
            <a:off x="3200400" y="5378450"/>
            <a:ext cx="152400" cy="152400"/>
          </a:xfrm>
          <a:prstGeom prst="ellipse">
            <a:avLst/>
          </a:prstGeom>
          <a:solidFill>
            <a:srgbClr val="000000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78" name="Oval 123"/>
          <p:cNvSpPr>
            <a:spLocks noChangeArrowheads="1"/>
          </p:cNvSpPr>
          <p:nvPr/>
        </p:nvSpPr>
        <p:spPr bwMode="auto">
          <a:xfrm>
            <a:off x="3352800" y="54546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79" name="Oval 124"/>
          <p:cNvSpPr>
            <a:spLocks noChangeArrowheads="1"/>
          </p:cNvSpPr>
          <p:nvPr/>
        </p:nvSpPr>
        <p:spPr bwMode="auto">
          <a:xfrm>
            <a:off x="3505200" y="55308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0" name="Oval 125"/>
          <p:cNvSpPr>
            <a:spLocks noChangeArrowheads="1"/>
          </p:cNvSpPr>
          <p:nvPr/>
        </p:nvSpPr>
        <p:spPr bwMode="auto">
          <a:xfrm>
            <a:off x="3657600" y="55308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1" name="Oval 126"/>
          <p:cNvSpPr>
            <a:spLocks noChangeArrowheads="1"/>
          </p:cNvSpPr>
          <p:nvPr/>
        </p:nvSpPr>
        <p:spPr bwMode="auto">
          <a:xfrm>
            <a:off x="3810000" y="5454650"/>
            <a:ext cx="152400" cy="152400"/>
          </a:xfrm>
          <a:prstGeom prst="ellipse">
            <a:avLst/>
          </a:prstGeom>
          <a:solidFill>
            <a:srgbClr val="000000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2" name="Oval 127"/>
          <p:cNvSpPr>
            <a:spLocks noChangeArrowheads="1"/>
          </p:cNvSpPr>
          <p:nvPr/>
        </p:nvSpPr>
        <p:spPr bwMode="auto">
          <a:xfrm>
            <a:off x="3962400" y="53784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3" name="Oval 128"/>
          <p:cNvSpPr>
            <a:spLocks noChangeArrowheads="1"/>
          </p:cNvSpPr>
          <p:nvPr/>
        </p:nvSpPr>
        <p:spPr bwMode="auto">
          <a:xfrm>
            <a:off x="4114800" y="53784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4" name="Oval 129"/>
          <p:cNvSpPr>
            <a:spLocks noChangeArrowheads="1"/>
          </p:cNvSpPr>
          <p:nvPr/>
        </p:nvSpPr>
        <p:spPr bwMode="auto">
          <a:xfrm>
            <a:off x="4267200" y="54546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5" name="Oval 130"/>
          <p:cNvSpPr>
            <a:spLocks noChangeArrowheads="1"/>
          </p:cNvSpPr>
          <p:nvPr/>
        </p:nvSpPr>
        <p:spPr bwMode="auto">
          <a:xfrm>
            <a:off x="4876800" y="54546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6" name="Oval 131"/>
          <p:cNvSpPr>
            <a:spLocks noChangeArrowheads="1"/>
          </p:cNvSpPr>
          <p:nvPr/>
        </p:nvSpPr>
        <p:spPr bwMode="auto">
          <a:xfrm>
            <a:off x="5029200" y="53784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7" name="Oval 132"/>
          <p:cNvSpPr>
            <a:spLocks noChangeArrowheads="1"/>
          </p:cNvSpPr>
          <p:nvPr/>
        </p:nvSpPr>
        <p:spPr bwMode="auto">
          <a:xfrm>
            <a:off x="5181600" y="53784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88" name="Oval 133"/>
          <p:cNvSpPr>
            <a:spLocks noChangeArrowheads="1"/>
          </p:cNvSpPr>
          <p:nvPr/>
        </p:nvSpPr>
        <p:spPr bwMode="auto">
          <a:xfrm>
            <a:off x="5334000" y="54546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90" name="Text Box 135"/>
          <p:cNvSpPr txBox="1">
            <a:spLocks noChangeArrowheads="1"/>
          </p:cNvSpPr>
          <p:nvPr/>
        </p:nvSpPr>
        <p:spPr bwMode="auto">
          <a:xfrm>
            <a:off x="990600" y="5302249"/>
            <a:ext cx="1066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600" b="1" dirty="0" smtClean="0">
                <a:solidFill>
                  <a:schemeClr val="bg1"/>
                </a:solidFill>
                <a:latin typeface="Arial" charset="0"/>
              </a:rPr>
              <a:t>myosine</a:t>
            </a:r>
            <a:endParaRPr lang="fr-FR" sz="16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292" name="Freeform 137"/>
          <p:cNvSpPr>
            <a:spLocks/>
          </p:cNvSpPr>
          <p:nvPr/>
        </p:nvSpPr>
        <p:spPr bwMode="auto">
          <a:xfrm>
            <a:off x="7188200" y="2441575"/>
            <a:ext cx="1803400" cy="2286000"/>
          </a:xfrm>
          <a:custGeom>
            <a:avLst/>
            <a:gdLst>
              <a:gd name="T0" fmla="*/ 2147483647 w 1504"/>
              <a:gd name="T1" fmla="*/ 2147483647 h 2089"/>
              <a:gd name="T2" fmla="*/ 2147483647 w 1504"/>
              <a:gd name="T3" fmla="*/ 2147483647 h 2089"/>
              <a:gd name="T4" fmla="*/ 2147483647 w 1504"/>
              <a:gd name="T5" fmla="*/ 2147483647 h 2089"/>
              <a:gd name="T6" fmla="*/ 2147483647 w 1504"/>
              <a:gd name="T7" fmla="*/ 2147483647 h 2089"/>
              <a:gd name="T8" fmla="*/ 2147483647 w 1504"/>
              <a:gd name="T9" fmla="*/ 2147483647 h 2089"/>
              <a:gd name="T10" fmla="*/ 2147483647 w 1504"/>
              <a:gd name="T11" fmla="*/ 2147483647 h 2089"/>
              <a:gd name="T12" fmla="*/ 2147483647 w 1504"/>
              <a:gd name="T13" fmla="*/ 2147483647 h 2089"/>
              <a:gd name="T14" fmla="*/ 2147483647 w 1504"/>
              <a:gd name="T15" fmla="*/ 2147483647 h 2089"/>
              <a:gd name="T16" fmla="*/ 2147483647 w 1504"/>
              <a:gd name="T17" fmla="*/ 2147483647 h 2089"/>
              <a:gd name="T18" fmla="*/ 2147483647 w 1504"/>
              <a:gd name="T19" fmla="*/ 2147483647 h 2089"/>
              <a:gd name="T20" fmla="*/ 2147483647 w 1504"/>
              <a:gd name="T21" fmla="*/ 2147483647 h 2089"/>
              <a:gd name="T22" fmla="*/ 2147483647 w 1504"/>
              <a:gd name="T23" fmla="*/ 2147483647 h 2089"/>
              <a:gd name="T24" fmla="*/ 2147483647 w 1504"/>
              <a:gd name="T25" fmla="*/ 2147483647 h 2089"/>
              <a:gd name="T26" fmla="*/ 2147483647 w 1504"/>
              <a:gd name="T27" fmla="*/ 2147483647 h 2089"/>
              <a:gd name="T28" fmla="*/ 2147483647 w 1504"/>
              <a:gd name="T29" fmla="*/ 2147483647 h 2089"/>
              <a:gd name="T30" fmla="*/ 2147483647 w 1504"/>
              <a:gd name="T31" fmla="*/ 2147483647 h 2089"/>
              <a:gd name="T32" fmla="*/ 2147483647 w 1504"/>
              <a:gd name="T33" fmla="*/ 2147483647 h 208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504"/>
              <a:gd name="T52" fmla="*/ 0 h 2089"/>
              <a:gd name="T53" fmla="*/ 1504 w 1504"/>
              <a:gd name="T54" fmla="*/ 2089 h 2089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504" h="2089">
                <a:moveTo>
                  <a:pt x="704" y="97"/>
                </a:moveTo>
                <a:cubicBezTo>
                  <a:pt x="630" y="144"/>
                  <a:pt x="546" y="203"/>
                  <a:pt x="497" y="285"/>
                </a:cubicBezTo>
                <a:cubicBezTo>
                  <a:pt x="448" y="367"/>
                  <a:pt x="428" y="479"/>
                  <a:pt x="407" y="592"/>
                </a:cubicBezTo>
                <a:cubicBezTo>
                  <a:pt x="386" y="705"/>
                  <a:pt x="382" y="860"/>
                  <a:pt x="368" y="961"/>
                </a:cubicBezTo>
                <a:cubicBezTo>
                  <a:pt x="354" y="1062"/>
                  <a:pt x="368" y="1121"/>
                  <a:pt x="320" y="1201"/>
                </a:cubicBezTo>
                <a:cubicBezTo>
                  <a:pt x="272" y="1281"/>
                  <a:pt x="128" y="1353"/>
                  <a:pt x="80" y="1441"/>
                </a:cubicBezTo>
                <a:cubicBezTo>
                  <a:pt x="32" y="1529"/>
                  <a:pt x="0" y="1633"/>
                  <a:pt x="32" y="1729"/>
                </a:cubicBezTo>
                <a:cubicBezTo>
                  <a:pt x="64" y="1825"/>
                  <a:pt x="152" y="1961"/>
                  <a:pt x="272" y="2017"/>
                </a:cubicBezTo>
                <a:cubicBezTo>
                  <a:pt x="392" y="2073"/>
                  <a:pt x="632" y="2089"/>
                  <a:pt x="752" y="2065"/>
                </a:cubicBezTo>
                <a:cubicBezTo>
                  <a:pt x="872" y="2041"/>
                  <a:pt x="956" y="1964"/>
                  <a:pt x="992" y="1873"/>
                </a:cubicBezTo>
                <a:cubicBezTo>
                  <a:pt x="1028" y="1782"/>
                  <a:pt x="957" y="1646"/>
                  <a:pt x="968" y="1520"/>
                </a:cubicBezTo>
                <a:cubicBezTo>
                  <a:pt x="979" y="1394"/>
                  <a:pt x="1016" y="1231"/>
                  <a:pt x="1058" y="1116"/>
                </a:cubicBezTo>
                <a:cubicBezTo>
                  <a:pt x="1100" y="1001"/>
                  <a:pt x="1152" y="938"/>
                  <a:pt x="1223" y="831"/>
                </a:cubicBezTo>
                <a:cubicBezTo>
                  <a:pt x="1294" y="724"/>
                  <a:pt x="1464" y="595"/>
                  <a:pt x="1484" y="472"/>
                </a:cubicBezTo>
                <a:cubicBezTo>
                  <a:pt x="1504" y="349"/>
                  <a:pt x="1432" y="169"/>
                  <a:pt x="1342" y="91"/>
                </a:cubicBezTo>
                <a:cubicBezTo>
                  <a:pt x="1252" y="13"/>
                  <a:pt x="1050" y="0"/>
                  <a:pt x="944" y="1"/>
                </a:cubicBezTo>
                <a:cubicBezTo>
                  <a:pt x="838" y="2"/>
                  <a:pt x="784" y="57"/>
                  <a:pt x="704" y="97"/>
                </a:cubicBezTo>
                <a:close/>
              </a:path>
            </a:pathLst>
          </a:custGeom>
          <a:solidFill>
            <a:srgbClr val="DDDDDD"/>
          </a:solidFill>
          <a:ln w="508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7293" name="Freeform 138"/>
          <p:cNvSpPr>
            <a:spLocks/>
          </p:cNvSpPr>
          <p:nvPr/>
        </p:nvSpPr>
        <p:spPr bwMode="auto">
          <a:xfrm>
            <a:off x="7721600" y="2590800"/>
            <a:ext cx="1084263" cy="917575"/>
          </a:xfrm>
          <a:custGeom>
            <a:avLst/>
            <a:gdLst>
              <a:gd name="T0" fmla="*/ 2147483647 w 683"/>
              <a:gd name="T1" fmla="*/ 2147483647 h 578"/>
              <a:gd name="T2" fmla="*/ 2147483647 w 683"/>
              <a:gd name="T3" fmla="*/ 2147483647 h 578"/>
              <a:gd name="T4" fmla="*/ 2147483647 w 683"/>
              <a:gd name="T5" fmla="*/ 2147483647 h 578"/>
              <a:gd name="T6" fmla="*/ 2147483647 w 683"/>
              <a:gd name="T7" fmla="*/ 2147483647 h 578"/>
              <a:gd name="T8" fmla="*/ 2147483647 w 683"/>
              <a:gd name="T9" fmla="*/ 2147483647 h 578"/>
              <a:gd name="T10" fmla="*/ 2147483647 w 683"/>
              <a:gd name="T11" fmla="*/ 2147483647 h 578"/>
              <a:gd name="T12" fmla="*/ 2147483647 w 683"/>
              <a:gd name="T13" fmla="*/ 2147483647 h 578"/>
              <a:gd name="T14" fmla="*/ 2147483647 w 683"/>
              <a:gd name="T15" fmla="*/ 2147483647 h 578"/>
              <a:gd name="T16" fmla="*/ 2147483647 w 683"/>
              <a:gd name="T17" fmla="*/ 2147483647 h 578"/>
              <a:gd name="T18" fmla="*/ 2147483647 w 683"/>
              <a:gd name="T19" fmla="*/ 2147483647 h 578"/>
              <a:gd name="T20" fmla="*/ 2147483647 w 683"/>
              <a:gd name="T21" fmla="*/ 2147483647 h 578"/>
              <a:gd name="T22" fmla="*/ 2147483647 w 683"/>
              <a:gd name="T23" fmla="*/ 2147483647 h 578"/>
              <a:gd name="T24" fmla="*/ 2147483647 w 683"/>
              <a:gd name="T25" fmla="*/ 2147483647 h 578"/>
              <a:gd name="T26" fmla="*/ 2147483647 w 683"/>
              <a:gd name="T27" fmla="*/ 2147483647 h 578"/>
              <a:gd name="T28" fmla="*/ 2147483647 w 683"/>
              <a:gd name="T29" fmla="*/ 2147483647 h 578"/>
              <a:gd name="T30" fmla="*/ 2147483647 w 683"/>
              <a:gd name="T31" fmla="*/ 2147483647 h 578"/>
              <a:gd name="T32" fmla="*/ 2147483647 w 683"/>
              <a:gd name="T33" fmla="*/ 2147483647 h 578"/>
              <a:gd name="T34" fmla="*/ 2147483647 w 683"/>
              <a:gd name="T35" fmla="*/ 2147483647 h 578"/>
              <a:gd name="T36" fmla="*/ 2147483647 w 683"/>
              <a:gd name="T37" fmla="*/ 2147483647 h 578"/>
              <a:gd name="T38" fmla="*/ 2147483647 w 683"/>
              <a:gd name="T39" fmla="*/ 2147483647 h 578"/>
              <a:gd name="T40" fmla="*/ 2147483647 w 683"/>
              <a:gd name="T41" fmla="*/ 2147483647 h 578"/>
              <a:gd name="T42" fmla="*/ 2147483647 w 683"/>
              <a:gd name="T43" fmla="*/ 2147483647 h 578"/>
              <a:gd name="T44" fmla="*/ 2147483647 w 683"/>
              <a:gd name="T45" fmla="*/ 2147483647 h 578"/>
              <a:gd name="T46" fmla="*/ 2147483647 w 683"/>
              <a:gd name="T47" fmla="*/ 2147483647 h 578"/>
              <a:gd name="T48" fmla="*/ 2147483647 w 683"/>
              <a:gd name="T49" fmla="*/ 2147483647 h 578"/>
              <a:gd name="T50" fmla="*/ 2147483647 w 683"/>
              <a:gd name="T51" fmla="*/ 2147483647 h 578"/>
              <a:gd name="T52" fmla="*/ 2147483647 w 683"/>
              <a:gd name="T53" fmla="*/ 2147483647 h 578"/>
              <a:gd name="T54" fmla="*/ 2147483647 w 683"/>
              <a:gd name="T55" fmla="*/ 2147483647 h 578"/>
              <a:gd name="T56" fmla="*/ 2147483647 w 683"/>
              <a:gd name="T57" fmla="*/ 2147483647 h 578"/>
              <a:gd name="T58" fmla="*/ 2147483647 w 683"/>
              <a:gd name="T59" fmla="*/ 2147483647 h 578"/>
              <a:gd name="T60" fmla="*/ 2147483647 w 683"/>
              <a:gd name="T61" fmla="*/ 2147483647 h 578"/>
              <a:gd name="T62" fmla="*/ 2147483647 w 683"/>
              <a:gd name="T63" fmla="*/ 2147483647 h 578"/>
              <a:gd name="T64" fmla="*/ 2147483647 w 683"/>
              <a:gd name="T65" fmla="*/ 2147483647 h 578"/>
              <a:gd name="T66" fmla="*/ 2147483647 w 683"/>
              <a:gd name="T67" fmla="*/ 2147483647 h 578"/>
              <a:gd name="T68" fmla="*/ 2147483647 w 683"/>
              <a:gd name="T69" fmla="*/ 2147483647 h 578"/>
              <a:gd name="T70" fmla="*/ 2147483647 w 683"/>
              <a:gd name="T71" fmla="*/ 2147483647 h 578"/>
              <a:gd name="T72" fmla="*/ 2147483647 w 683"/>
              <a:gd name="T73" fmla="*/ 2147483647 h 578"/>
              <a:gd name="T74" fmla="*/ 2147483647 w 683"/>
              <a:gd name="T75" fmla="*/ 2147483647 h 578"/>
              <a:gd name="T76" fmla="*/ 2147483647 w 683"/>
              <a:gd name="T77" fmla="*/ 2147483647 h 578"/>
              <a:gd name="T78" fmla="*/ 2147483647 w 683"/>
              <a:gd name="T79" fmla="*/ 2147483647 h 578"/>
              <a:gd name="T80" fmla="*/ 2147483647 w 683"/>
              <a:gd name="T81" fmla="*/ 2147483647 h 57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83"/>
              <a:gd name="T124" fmla="*/ 0 h 578"/>
              <a:gd name="T125" fmla="*/ 683 w 683"/>
              <a:gd name="T126" fmla="*/ 578 h 578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83" h="578">
                <a:moveTo>
                  <a:pt x="683" y="125"/>
                </a:moveTo>
                <a:cubicBezTo>
                  <a:pt x="663" y="111"/>
                  <a:pt x="626" y="63"/>
                  <a:pt x="564" y="43"/>
                </a:cubicBezTo>
                <a:cubicBezTo>
                  <a:pt x="502" y="23"/>
                  <a:pt x="370" y="0"/>
                  <a:pt x="312" y="3"/>
                </a:cubicBezTo>
                <a:cubicBezTo>
                  <a:pt x="254" y="6"/>
                  <a:pt x="224" y="41"/>
                  <a:pt x="216" y="60"/>
                </a:cubicBezTo>
                <a:cubicBezTo>
                  <a:pt x="208" y="79"/>
                  <a:pt x="231" y="111"/>
                  <a:pt x="264" y="116"/>
                </a:cubicBezTo>
                <a:cubicBezTo>
                  <a:pt x="297" y="121"/>
                  <a:pt x="366" y="87"/>
                  <a:pt x="414" y="87"/>
                </a:cubicBezTo>
                <a:cubicBezTo>
                  <a:pt x="462" y="87"/>
                  <a:pt x="513" y="92"/>
                  <a:pt x="552" y="116"/>
                </a:cubicBezTo>
                <a:cubicBezTo>
                  <a:pt x="591" y="140"/>
                  <a:pt x="648" y="209"/>
                  <a:pt x="648" y="229"/>
                </a:cubicBezTo>
                <a:cubicBezTo>
                  <a:pt x="648" y="250"/>
                  <a:pt x="586" y="246"/>
                  <a:pt x="554" y="237"/>
                </a:cubicBezTo>
                <a:cubicBezTo>
                  <a:pt x="522" y="227"/>
                  <a:pt x="488" y="184"/>
                  <a:pt x="456" y="173"/>
                </a:cubicBezTo>
                <a:cubicBezTo>
                  <a:pt x="424" y="162"/>
                  <a:pt x="393" y="175"/>
                  <a:pt x="360" y="173"/>
                </a:cubicBezTo>
                <a:cubicBezTo>
                  <a:pt x="327" y="171"/>
                  <a:pt x="294" y="160"/>
                  <a:pt x="257" y="162"/>
                </a:cubicBezTo>
                <a:cubicBezTo>
                  <a:pt x="220" y="164"/>
                  <a:pt x="168" y="174"/>
                  <a:pt x="137" y="185"/>
                </a:cubicBezTo>
                <a:cubicBezTo>
                  <a:pt x="106" y="196"/>
                  <a:pt x="75" y="212"/>
                  <a:pt x="72" y="229"/>
                </a:cubicBezTo>
                <a:cubicBezTo>
                  <a:pt x="69" y="246"/>
                  <a:pt x="91" y="282"/>
                  <a:pt x="120" y="286"/>
                </a:cubicBezTo>
                <a:cubicBezTo>
                  <a:pt x="149" y="290"/>
                  <a:pt x="210" y="259"/>
                  <a:pt x="249" y="252"/>
                </a:cubicBezTo>
                <a:cubicBezTo>
                  <a:pt x="288" y="245"/>
                  <a:pt x="312" y="238"/>
                  <a:pt x="354" y="244"/>
                </a:cubicBezTo>
                <a:cubicBezTo>
                  <a:pt x="396" y="250"/>
                  <a:pt x="463" y="270"/>
                  <a:pt x="504" y="286"/>
                </a:cubicBezTo>
                <a:cubicBezTo>
                  <a:pt x="545" y="302"/>
                  <a:pt x="590" y="326"/>
                  <a:pt x="600" y="343"/>
                </a:cubicBezTo>
                <a:cubicBezTo>
                  <a:pt x="610" y="360"/>
                  <a:pt x="588" y="387"/>
                  <a:pt x="564" y="387"/>
                </a:cubicBezTo>
                <a:cubicBezTo>
                  <a:pt x="540" y="387"/>
                  <a:pt x="494" y="355"/>
                  <a:pt x="456" y="343"/>
                </a:cubicBezTo>
                <a:cubicBezTo>
                  <a:pt x="418" y="331"/>
                  <a:pt x="376" y="319"/>
                  <a:pt x="338" y="315"/>
                </a:cubicBezTo>
                <a:cubicBezTo>
                  <a:pt x="300" y="312"/>
                  <a:pt x="261" y="319"/>
                  <a:pt x="225" y="324"/>
                </a:cubicBezTo>
                <a:cubicBezTo>
                  <a:pt x="189" y="328"/>
                  <a:pt x="153" y="330"/>
                  <a:pt x="120" y="343"/>
                </a:cubicBezTo>
                <a:cubicBezTo>
                  <a:pt x="87" y="355"/>
                  <a:pt x="32" y="380"/>
                  <a:pt x="24" y="399"/>
                </a:cubicBezTo>
                <a:cubicBezTo>
                  <a:pt x="16" y="418"/>
                  <a:pt x="47" y="453"/>
                  <a:pt x="72" y="456"/>
                </a:cubicBezTo>
                <a:cubicBezTo>
                  <a:pt x="97" y="458"/>
                  <a:pt x="141" y="421"/>
                  <a:pt x="173" y="412"/>
                </a:cubicBezTo>
                <a:cubicBezTo>
                  <a:pt x="205" y="403"/>
                  <a:pt x="241" y="401"/>
                  <a:pt x="264" y="399"/>
                </a:cubicBezTo>
                <a:cubicBezTo>
                  <a:pt x="287" y="397"/>
                  <a:pt x="288" y="399"/>
                  <a:pt x="312" y="399"/>
                </a:cubicBezTo>
                <a:cubicBezTo>
                  <a:pt x="336" y="399"/>
                  <a:pt x="376" y="390"/>
                  <a:pt x="408" y="399"/>
                </a:cubicBezTo>
                <a:cubicBezTo>
                  <a:pt x="440" y="408"/>
                  <a:pt x="488" y="437"/>
                  <a:pt x="504" y="456"/>
                </a:cubicBezTo>
                <a:cubicBezTo>
                  <a:pt x="520" y="474"/>
                  <a:pt x="512" y="503"/>
                  <a:pt x="504" y="512"/>
                </a:cubicBezTo>
                <a:cubicBezTo>
                  <a:pt x="496" y="521"/>
                  <a:pt x="480" y="521"/>
                  <a:pt x="456" y="512"/>
                </a:cubicBezTo>
                <a:cubicBezTo>
                  <a:pt x="432" y="503"/>
                  <a:pt x="392" y="465"/>
                  <a:pt x="360" y="456"/>
                </a:cubicBezTo>
                <a:cubicBezTo>
                  <a:pt x="328" y="446"/>
                  <a:pt x="304" y="446"/>
                  <a:pt x="264" y="456"/>
                </a:cubicBezTo>
                <a:cubicBezTo>
                  <a:pt x="224" y="465"/>
                  <a:pt x="160" y="503"/>
                  <a:pt x="120" y="512"/>
                </a:cubicBezTo>
                <a:cubicBezTo>
                  <a:pt x="80" y="521"/>
                  <a:pt x="40" y="503"/>
                  <a:pt x="24" y="512"/>
                </a:cubicBezTo>
                <a:cubicBezTo>
                  <a:pt x="8" y="521"/>
                  <a:pt x="0" y="559"/>
                  <a:pt x="24" y="569"/>
                </a:cubicBezTo>
                <a:cubicBezTo>
                  <a:pt x="48" y="578"/>
                  <a:pt x="124" y="577"/>
                  <a:pt x="168" y="569"/>
                </a:cubicBezTo>
                <a:cubicBezTo>
                  <a:pt x="212" y="561"/>
                  <a:pt x="246" y="524"/>
                  <a:pt x="287" y="521"/>
                </a:cubicBezTo>
                <a:cubicBezTo>
                  <a:pt x="328" y="518"/>
                  <a:pt x="388" y="545"/>
                  <a:pt x="414" y="551"/>
                </a:cubicBez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94" name="Freeform 139"/>
          <p:cNvSpPr>
            <a:spLocks/>
          </p:cNvSpPr>
          <p:nvPr/>
        </p:nvSpPr>
        <p:spPr bwMode="auto">
          <a:xfrm>
            <a:off x="7334250" y="3602038"/>
            <a:ext cx="989013" cy="1060450"/>
          </a:xfrm>
          <a:custGeom>
            <a:avLst/>
            <a:gdLst>
              <a:gd name="T0" fmla="*/ 2147483647 w 623"/>
              <a:gd name="T1" fmla="*/ 2147483647 h 668"/>
              <a:gd name="T2" fmla="*/ 2147483647 w 623"/>
              <a:gd name="T3" fmla="*/ 2147483647 h 668"/>
              <a:gd name="T4" fmla="*/ 2147483647 w 623"/>
              <a:gd name="T5" fmla="*/ 2147483647 h 668"/>
              <a:gd name="T6" fmla="*/ 2147483647 w 623"/>
              <a:gd name="T7" fmla="*/ 2147483647 h 668"/>
              <a:gd name="T8" fmla="*/ 2147483647 w 623"/>
              <a:gd name="T9" fmla="*/ 2147483647 h 668"/>
              <a:gd name="T10" fmla="*/ 2147483647 w 623"/>
              <a:gd name="T11" fmla="*/ 2147483647 h 668"/>
              <a:gd name="T12" fmla="*/ 2147483647 w 623"/>
              <a:gd name="T13" fmla="*/ 2147483647 h 668"/>
              <a:gd name="T14" fmla="*/ 2147483647 w 623"/>
              <a:gd name="T15" fmla="*/ 2147483647 h 668"/>
              <a:gd name="T16" fmla="*/ 2147483647 w 623"/>
              <a:gd name="T17" fmla="*/ 2147483647 h 668"/>
              <a:gd name="T18" fmla="*/ 2147483647 w 623"/>
              <a:gd name="T19" fmla="*/ 2147483647 h 668"/>
              <a:gd name="T20" fmla="*/ 2147483647 w 623"/>
              <a:gd name="T21" fmla="*/ 2147483647 h 668"/>
              <a:gd name="T22" fmla="*/ 2147483647 w 623"/>
              <a:gd name="T23" fmla="*/ 2147483647 h 668"/>
              <a:gd name="T24" fmla="*/ 2147483647 w 623"/>
              <a:gd name="T25" fmla="*/ 2147483647 h 668"/>
              <a:gd name="T26" fmla="*/ 2147483647 w 623"/>
              <a:gd name="T27" fmla="*/ 2147483647 h 668"/>
              <a:gd name="T28" fmla="*/ 2147483647 w 623"/>
              <a:gd name="T29" fmla="*/ 2147483647 h 668"/>
              <a:gd name="T30" fmla="*/ 2147483647 w 623"/>
              <a:gd name="T31" fmla="*/ 2147483647 h 668"/>
              <a:gd name="T32" fmla="*/ 2147483647 w 623"/>
              <a:gd name="T33" fmla="*/ 2147483647 h 668"/>
              <a:gd name="T34" fmla="*/ 2147483647 w 623"/>
              <a:gd name="T35" fmla="*/ 2147483647 h 668"/>
              <a:gd name="T36" fmla="*/ 2147483647 w 623"/>
              <a:gd name="T37" fmla="*/ 2147483647 h 668"/>
              <a:gd name="T38" fmla="*/ 2147483647 w 623"/>
              <a:gd name="T39" fmla="*/ 2147483647 h 668"/>
              <a:gd name="T40" fmla="*/ 2147483647 w 623"/>
              <a:gd name="T41" fmla="*/ 2147483647 h 668"/>
              <a:gd name="T42" fmla="*/ 2147483647 w 623"/>
              <a:gd name="T43" fmla="*/ 2147483647 h 668"/>
              <a:gd name="T44" fmla="*/ 2147483647 w 623"/>
              <a:gd name="T45" fmla="*/ 2147483647 h 668"/>
              <a:gd name="T46" fmla="*/ 2147483647 w 623"/>
              <a:gd name="T47" fmla="*/ 2147483647 h 668"/>
              <a:gd name="T48" fmla="*/ 2147483647 w 623"/>
              <a:gd name="T49" fmla="*/ 2147483647 h 668"/>
              <a:gd name="T50" fmla="*/ 2147483647 w 623"/>
              <a:gd name="T51" fmla="*/ 2147483647 h 668"/>
              <a:gd name="T52" fmla="*/ 2147483647 w 623"/>
              <a:gd name="T53" fmla="*/ 2147483647 h 668"/>
              <a:gd name="T54" fmla="*/ 2147483647 w 623"/>
              <a:gd name="T55" fmla="*/ 2147483647 h 668"/>
              <a:gd name="T56" fmla="*/ 2147483647 w 623"/>
              <a:gd name="T57" fmla="*/ 2147483647 h 668"/>
              <a:gd name="T58" fmla="*/ 2147483647 w 623"/>
              <a:gd name="T59" fmla="*/ 2147483647 h 668"/>
              <a:gd name="T60" fmla="*/ 2147483647 w 623"/>
              <a:gd name="T61" fmla="*/ 2147483647 h 668"/>
              <a:gd name="T62" fmla="*/ 2147483647 w 623"/>
              <a:gd name="T63" fmla="*/ 2147483647 h 668"/>
              <a:gd name="T64" fmla="*/ 2147483647 w 623"/>
              <a:gd name="T65" fmla="*/ 2147483647 h 668"/>
              <a:gd name="T66" fmla="*/ 2147483647 w 623"/>
              <a:gd name="T67" fmla="*/ 2147483647 h 668"/>
              <a:gd name="T68" fmla="*/ 2147483647 w 623"/>
              <a:gd name="T69" fmla="*/ 2147483647 h 668"/>
              <a:gd name="T70" fmla="*/ 2147483647 w 623"/>
              <a:gd name="T71" fmla="*/ 2147483647 h 668"/>
              <a:gd name="T72" fmla="*/ 2147483647 w 623"/>
              <a:gd name="T73" fmla="*/ 2147483647 h 668"/>
              <a:gd name="T74" fmla="*/ 2147483647 w 623"/>
              <a:gd name="T75" fmla="*/ 2147483647 h 668"/>
              <a:gd name="T76" fmla="*/ 2147483647 w 623"/>
              <a:gd name="T77" fmla="*/ 2147483647 h 668"/>
              <a:gd name="T78" fmla="*/ 2147483647 w 623"/>
              <a:gd name="T79" fmla="*/ 2147483647 h 668"/>
              <a:gd name="T80" fmla="*/ 2147483647 w 623"/>
              <a:gd name="T81" fmla="*/ 2147483647 h 6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23"/>
              <a:gd name="T124" fmla="*/ 0 h 668"/>
              <a:gd name="T125" fmla="*/ 623 w 623"/>
              <a:gd name="T126" fmla="*/ 668 h 668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23" h="668">
                <a:moveTo>
                  <a:pt x="142" y="610"/>
                </a:moveTo>
                <a:cubicBezTo>
                  <a:pt x="174" y="616"/>
                  <a:pt x="286" y="656"/>
                  <a:pt x="336" y="662"/>
                </a:cubicBezTo>
                <a:cubicBezTo>
                  <a:pt x="386" y="668"/>
                  <a:pt x="415" y="659"/>
                  <a:pt x="445" y="644"/>
                </a:cubicBezTo>
                <a:cubicBezTo>
                  <a:pt x="475" y="629"/>
                  <a:pt x="514" y="592"/>
                  <a:pt x="518" y="571"/>
                </a:cubicBezTo>
                <a:cubicBezTo>
                  <a:pt x="521" y="549"/>
                  <a:pt x="493" y="513"/>
                  <a:pt x="466" y="518"/>
                </a:cubicBezTo>
                <a:cubicBezTo>
                  <a:pt x="438" y="523"/>
                  <a:pt x="410" y="595"/>
                  <a:pt x="352" y="599"/>
                </a:cubicBezTo>
                <a:cubicBezTo>
                  <a:pt x="294" y="603"/>
                  <a:pt x="176" y="567"/>
                  <a:pt x="119" y="543"/>
                </a:cubicBezTo>
                <a:cubicBezTo>
                  <a:pt x="62" y="519"/>
                  <a:pt x="14" y="473"/>
                  <a:pt x="7" y="453"/>
                </a:cubicBezTo>
                <a:cubicBezTo>
                  <a:pt x="0" y="433"/>
                  <a:pt x="47" y="422"/>
                  <a:pt x="74" y="423"/>
                </a:cubicBezTo>
                <a:cubicBezTo>
                  <a:pt x="101" y="424"/>
                  <a:pt x="136" y="449"/>
                  <a:pt x="172" y="460"/>
                </a:cubicBezTo>
                <a:cubicBezTo>
                  <a:pt x="208" y="471"/>
                  <a:pt x="255" y="483"/>
                  <a:pt x="290" y="487"/>
                </a:cubicBezTo>
                <a:cubicBezTo>
                  <a:pt x="325" y="491"/>
                  <a:pt x="347" y="489"/>
                  <a:pt x="381" y="483"/>
                </a:cubicBezTo>
                <a:cubicBezTo>
                  <a:pt x="415" y="477"/>
                  <a:pt x="462" y="468"/>
                  <a:pt x="497" y="451"/>
                </a:cubicBezTo>
                <a:cubicBezTo>
                  <a:pt x="532" y="434"/>
                  <a:pt x="581" y="400"/>
                  <a:pt x="591" y="378"/>
                </a:cubicBezTo>
                <a:cubicBezTo>
                  <a:pt x="601" y="356"/>
                  <a:pt x="578" y="319"/>
                  <a:pt x="558" y="318"/>
                </a:cubicBezTo>
                <a:cubicBezTo>
                  <a:pt x="538" y="317"/>
                  <a:pt x="508" y="359"/>
                  <a:pt x="471" y="371"/>
                </a:cubicBezTo>
                <a:cubicBezTo>
                  <a:pt x="434" y="383"/>
                  <a:pt x="376" y="392"/>
                  <a:pt x="336" y="393"/>
                </a:cubicBezTo>
                <a:cubicBezTo>
                  <a:pt x="296" y="394"/>
                  <a:pt x="265" y="381"/>
                  <a:pt x="229" y="375"/>
                </a:cubicBezTo>
                <a:cubicBezTo>
                  <a:pt x="193" y="369"/>
                  <a:pt x="136" y="373"/>
                  <a:pt x="119" y="356"/>
                </a:cubicBezTo>
                <a:cubicBezTo>
                  <a:pt x="102" y="339"/>
                  <a:pt x="102" y="278"/>
                  <a:pt x="125" y="270"/>
                </a:cubicBezTo>
                <a:cubicBezTo>
                  <a:pt x="148" y="262"/>
                  <a:pt x="219" y="301"/>
                  <a:pt x="259" y="309"/>
                </a:cubicBezTo>
                <a:cubicBezTo>
                  <a:pt x="300" y="317"/>
                  <a:pt x="332" y="322"/>
                  <a:pt x="365" y="320"/>
                </a:cubicBezTo>
                <a:cubicBezTo>
                  <a:pt x="398" y="317"/>
                  <a:pt x="431" y="305"/>
                  <a:pt x="461" y="294"/>
                </a:cubicBezTo>
                <a:cubicBezTo>
                  <a:pt x="491" y="284"/>
                  <a:pt x="522" y="277"/>
                  <a:pt x="548" y="259"/>
                </a:cubicBezTo>
                <a:cubicBezTo>
                  <a:pt x="574" y="240"/>
                  <a:pt x="616" y="205"/>
                  <a:pt x="620" y="184"/>
                </a:cubicBezTo>
                <a:cubicBezTo>
                  <a:pt x="623" y="164"/>
                  <a:pt x="590" y="131"/>
                  <a:pt x="568" y="133"/>
                </a:cubicBezTo>
                <a:cubicBezTo>
                  <a:pt x="546" y="133"/>
                  <a:pt x="515" y="178"/>
                  <a:pt x="489" y="193"/>
                </a:cubicBezTo>
                <a:cubicBezTo>
                  <a:pt x="464" y="208"/>
                  <a:pt x="433" y="215"/>
                  <a:pt x="414" y="220"/>
                </a:cubicBezTo>
                <a:cubicBezTo>
                  <a:pt x="395" y="227"/>
                  <a:pt x="393" y="224"/>
                  <a:pt x="373" y="227"/>
                </a:cubicBezTo>
                <a:cubicBezTo>
                  <a:pt x="352" y="231"/>
                  <a:pt x="319" y="247"/>
                  <a:pt x="290" y="242"/>
                </a:cubicBezTo>
                <a:cubicBezTo>
                  <a:pt x="261" y="237"/>
                  <a:pt x="215" y="214"/>
                  <a:pt x="198" y="197"/>
                </a:cubicBezTo>
                <a:cubicBezTo>
                  <a:pt x="181" y="180"/>
                  <a:pt x="182" y="149"/>
                  <a:pt x="187" y="137"/>
                </a:cubicBezTo>
                <a:cubicBezTo>
                  <a:pt x="193" y="126"/>
                  <a:pt x="205" y="123"/>
                  <a:pt x="228" y="130"/>
                </a:cubicBezTo>
                <a:cubicBezTo>
                  <a:pt x="250" y="137"/>
                  <a:pt x="292" y="170"/>
                  <a:pt x="321" y="175"/>
                </a:cubicBezTo>
                <a:cubicBezTo>
                  <a:pt x="350" y="181"/>
                  <a:pt x="371" y="177"/>
                  <a:pt x="404" y="161"/>
                </a:cubicBezTo>
                <a:cubicBezTo>
                  <a:pt x="437" y="145"/>
                  <a:pt x="484" y="96"/>
                  <a:pt x="516" y="80"/>
                </a:cubicBezTo>
                <a:cubicBezTo>
                  <a:pt x="549" y="64"/>
                  <a:pt x="587" y="78"/>
                  <a:pt x="599" y="65"/>
                </a:cubicBezTo>
                <a:cubicBezTo>
                  <a:pt x="611" y="53"/>
                  <a:pt x="611" y="12"/>
                  <a:pt x="589" y="6"/>
                </a:cubicBezTo>
                <a:cubicBezTo>
                  <a:pt x="567" y="0"/>
                  <a:pt x="501" y="11"/>
                  <a:pt x="466" y="28"/>
                </a:cubicBezTo>
                <a:cubicBezTo>
                  <a:pt x="431" y="45"/>
                  <a:pt x="415" y="102"/>
                  <a:pt x="381" y="109"/>
                </a:cubicBezTo>
                <a:cubicBezTo>
                  <a:pt x="347" y="116"/>
                  <a:pt x="286" y="79"/>
                  <a:pt x="261" y="71"/>
                </a:cubicBez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95" name="Oval 140"/>
          <p:cNvSpPr>
            <a:spLocks noChangeArrowheads="1"/>
          </p:cNvSpPr>
          <p:nvPr/>
        </p:nvSpPr>
        <p:spPr bwMode="auto">
          <a:xfrm>
            <a:off x="28194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96" name="Freeform 141"/>
          <p:cNvSpPr>
            <a:spLocks/>
          </p:cNvSpPr>
          <p:nvPr/>
        </p:nvSpPr>
        <p:spPr bwMode="auto">
          <a:xfrm>
            <a:off x="28209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97" name="Oval 142"/>
          <p:cNvSpPr>
            <a:spLocks noChangeArrowheads="1"/>
          </p:cNvSpPr>
          <p:nvPr/>
        </p:nvSpPr>
        <p:spPr bwMode="auto">
          <a:xfrm>
            <a:off x="29718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298" name="Freeform 143"/>
          <p:cNvSpPr>
            <a:spLocks/>
          </p:cNvSpPr>
          <p:nvPr/>
        </p:nvSpPr>
        <p:spPr bwMode="auto">
          <a:xfrm>
            <a:off x="29733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299" name="Oval 144"/>
          <p:cNvSpPr>
            <a:spLocks noChangeArrowheads="1"/>
          </p:cNvSpPr>
          <p:nvPr/>
        </p:nvSpPr>
        <p:spPr bwMode="auto">
          <a:xfrm>
            <a:off x="31242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00" name="Freeform 145"/>
          <p:cNvSpPr>
            <a:spLocks/>
          </p:cNvSpPr>
          <p:nvPr/>
        </p:nvSpPr>
        <p:spPr bwMode="auto">
          <a:xfrm>
            <a:off x="31257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01" name="Oval 146"/>
          <p:cNvSpPr>
            <a:spLocks noChangeArrowheads="1"/>
          </p:cNvSpPr>
          <p:nvPr/>
        </p:nvSpPr>
        <p:spPr bwMode="auto">
          <a:xfrm>
            <a:off x="32766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02" name="Freeform 147"/>
          <p:cNvSpPr>
            <a:spLocks/>
          </p:cNvSpPr>
          <p:nvPr/>
        </p:nvSpPr>
        <p:spPr bwMode="auto">
          <a:xfrm>
            <a:off x="32781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03" name="Oval 148"/>
          <p:cNvSpPr>
            <a:spLocks noChangeArrowheads="1"/>
          </p:cNvSpPr>
          <p:nvPr/>
        </p:nvSpPr>
        <p:spPr bwMode="auto">
          <a:xfrm>
            <a:off x="34290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04" name="Freeform 149"/>
          <p:cNvSpPr>
            <a:spLocks/>
          </p:cNvSpPr>
          <p:nvPr/>
        </p:nvSpPr>
        <p:spPr bwMode="auto">
          <a:xfrm>
            <a:off x="34305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05" name="Oval 150"/>
          <p:cNvSpPr>
            <a:spLocks noChangeArrowheads="1"/>
          </p:cNvSpPr>
          <p:nvPr/>
        </p:nvSpPr>
        <p:spPr bwMode="auto">
          <a:xfrm>
            <a:off x="35814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06" name="Freeform 151"/>
          <p:cNvSpPr>
            <a:spLocks/>
          </p:cNvSpPr>
          <p:nvPr/>
        </p:nvSpPr>
        <p:spPr bwMode="auto">
          <a:xfrm>
            <a:off x="358298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07" name="Oval 152"/>
          <p:cNvSpPr>
            <a:spLocks noChangeArrowheads="1"/>
          </p:cNvSpPr>
          <p:nvPr/>
        </p:nvSpPr>
        <p:spPr bwMode="auto">
          <a:xfrm>
            <a:off x="373380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08" name="Freeform 153"/>
          <p:cNvSpPr>
            <a:spLocks/>
          </p:cNvSpPr>
          <p:nvPr/>
        </p:nvSpPr>
        <p:spPr bwMode="auto">
          <a:xfrm>
            <a:off x="3733800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09" name="Oval 154"/>
          <p:cNvSpPr>
            <a:spLocks noChangeArrowheads="1"/>
          </p:cNvSpPr>
          <p:nvPr/>
        </p:nvSpPr>
        <p:spPr bwMode="auto">
          <a:xfrm>
            <a:off x="28194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10" name="Freeform 155"/>
          <p:cNvSpPr>
            <a:spLocks/>
          </p:cNvSpPr>
          <p:nvPr/>
        </p:nvSpPr>
        <p:spPr bwMode="auto">
          <a:xfrm>
            <a:off x="28209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11" name="Oval 156"/>
          <p:cNvSpPr>
            <a:spLocks noChangeArrowheads="1"/>
          </p:cNvSpPr>
          <p:nvPr/>
        </p:nvSpPr>
        <p:spPr bwMode="auto">
          <a:xfrm>
            <a:off x="29718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12" name="Freeform 157"/>
          <p:cNvSpPr>
            <a:spLocks/>
          </p:cNvSpPr>
          <p:nvPr/>
        </p:nvSpPr>
        <p:spPr bwMode="auto">
          <a:xfrm>
            <a:off x="29733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13" name="Oval 158"/>
          <p:cNvSpPr>
            <a:spLocks noChangeArrowheads="1"/>
          </p:cNvSpPr>
          <p:nvPr/>
        </p:nvSpPr>
        <p:spPr bwMode="auto">
          <a:xfrm>
            <a:off x="31242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14" name="Freeform 159"/>
          <p:cNvSpPr>
            <a:spLocks/>
          </p:cNvSpPr>
          <p:nvPr/>
        </p:nvSpPr>
        <p:spPr bwMode="auto">
          <a:xfrm>
            <a:off x="31257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15" name="Oval 160"/>
          <p:cNvSpPr>
            <a:spLocks noChangeArrowheads="1"/>
          </p:cNvSpPr>
          <p:nvPr/>
        </p:nvSpPr>
        <p:spPr bwMode="auto">
          <a:xfrm>
            <a:off x="32766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16" name="Freeform 161"/>
          <p:cNvSpPr>
            <a:spLocks/>
          </p:cNvSpPr>
          <p:nvPr/>
        </p:nvSpPr>
        <p:spPr bwMode="auto">
          <a:xfrm>
            <a:off x="32781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17" name="Oval 162"/>
          <p:cNvSpPr>
            <a:spLocks noChangeArrowheads="1"/>
          </p:cNvSpPr>
          <p:nvPr/>
        </p:nvSpPr>
        <p:spPr bwMode="auto">
          <a:xfrm>
            <a:off x="34290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18" name="Freeform 163"/>
          <p:cNvSpPr>
            <a:spLocks/>
          </p:cNvSpPr>
          <p:nvPr/>
        </p:nvSpPr>
        <p:spPr bwMode="auto">
          <a:xfrm>
            <a:off x="34305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19" name="Oval 164"/>
          <p:cNvSpPr>
            <a:spLocks noChangeArrowheads="1"/>
          </p:cNvSpPr>
          <p:nvPr/>
        </p:nvSpPr>
        <p:spPr bwMode="auto">
          <a:xfrm>
            <a:off x="35814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20" name="Freeform 165"/>
          <p:cNvSpPr>
            <a:spLocks/>
          </p:cNvSpPr>
          <p:nvPr/>
        </p:nvSpPr>
        <p:spPr bwMode="auto">
          <a:xfrm>
            <a:off x="358298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21" name="Oval 166"/>
          <p:cNvSpPr>
            <a:spLocks noChangeArrowheads="1"/>
          </p:cNvSpPr>
          <p:nvPr/>
        </p:nvSpPr>
        <p:spPr bwMode="auto">
          <a:xfrm>
            <a:off x="373380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22" name="Freeform 167"/>
          <p:cNvSpPr>
            <a:spLocks/>
          </p:cNvSpPr>
          <p:nvPr/>
        </p:nvSpPr>
        <p:spPr bwMode="auto">
          <a:xfrm>
            <a:off x="3733800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23" name="Freeform 168"/>
          <p:cNvSpPr>
            <a:spLocks/>
          </p:cNvSpPr>
          <p:nvPr/>
        </p:nvSpPr>
        <p:spPr bwMode="auto">
          <a:xfrm>
            <a:off x="3733800" y="838200"/>
            <a:ext cx="596900" cy="1600200"/>
          </a:xfrm>
          <a:custGeom>
            <a:avLst/>
            <a:gdLst>
              <a:gd name="T0" fmla="*/ 2147483647 w 560"/>
              <a:gd name="T1" fmla="*/ 2147483647 h 632"/>
              <a:gd name="T2" fmla="*/ 2147483647 w 560"/>
              <a:gd name="T3" fmla="*/ 2147483647 h 632"/>
              <a:gd name="T4" fmla="*/ 2147483647 w 560"/>
              <a:gd name="T5" fmla="*/ 2147483647 h 632"/>
              <a:gd name="T6" fmla="*/ 2147483647 w 560"/>
              <a:gd name="T7" fmla="*/ 2147483647 h 632"/>
              <a:gd name="T8" fmla="*/ 2147483647 w 560"/>
              <a:gd name="T9" fmla="*/ 2147483647 h 632"/>
              <a:gd name="T10" fmla="*/ 2147483647 w 560"/>
              <a:gd name="T11" fmla="*/ 2147483647 h 632"/>
              <a:gd name="T12" fmla="*/ 2147483647 w 560"/>
              <a:gd name="T13" fmla="*/ 2147483647 h 632"/>
              <a:gd name="T14" fmla="*/ 2147483647 w 560"/>
              <a:gd name="T15" fmla="*/ 2147483647 h 632"/>
              <a:gd name="T16" fmla="*/ 2147483647 w 560"/>
              <a:gd name="T17" fmla="*/ 2147483647 h 632"/>
              <a:gd name="T18" fmla="*/ 2147483647 w 560"/>
              <a:gd name="T19" fmla="*/ 2147483647 h 632"/>
              <a:gd name="T20" fmla="*/ 2147483647 w 560"/>
              <a:gd name="T21" fmla="*/ 2147483647 h 632"/>
              <a:gd name="T22" fmla="*/ 2147483647 w 560"/>
              <a:gd name="T23" fmla="*/ 2147483647 h 632"/>
              <a:gd name="T24" fmla="*/ 2147483647 w 560"/>
              <a:gd name="T25" fmla="*/ 2147483647 h 632"/>
              <a:gd name="T26" fmla="*/ 2147483647 w 560"/>
              <a:gd name="T27" fmla="*/ 2147483647 h 632"/>
              <a:gd name="T28" fmla="*/ 2147483647 w 560"/>
              <a:gd name="T29" fmla="*/ 2147483647 h 632"/>
              <a:gd name="T30" fmla="*/ 2147483647 w 560"/>
              <a:gd name="T31" fmla="*/ 2147483647 h 63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60"/>
              <a:gd name="T49" fmla="*/ 0 h 632"/>
              <a:gd name="T50" fmla="*/ 560 w 560"/>
              <a:gd name="T51" fmla="*/ 632 h 63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60" h="632">
                <a:moveTo>
                  <a:pt x="136" y="8"/>
                </a:moveTo>
                <a:cubicBezTo>
                  <a:pt x="168" y="8"/>
                  <a:pt x="184" y="56"/>
                  <a:pt x="232" y="56"/>
                </a:cubicBezTo>
                <a:cubicBezTo>
                  <a:pt x="280" y="56"/>
                  <a:pt x="376" y="0"/>
                  <a:pt x="424" y="8"/>
                </a:cubicBezTo>
                <a:cubicBezTo>
                  <a:pt x="472" y="16"/>
                  <a:pt x="520" y="64"/>
                  <a:pt x="520" y="104"/>
                </a:cubicBezTo>
                <a:cubicBezTo>
                  <a:pt x="520" y="144"/>
                  <a:pt x="440" y="192"/>
                  <a:pt x="424" y="248"/>
                </a:cubicBezTo>
                <a:cubicBezTo>
                  <a:pt x="408" y="304"/>
                  <a:pt x="408" y="400"/>
                  <a:pt x="424" y="440"/>
                </a:cubicBezTo>
                <a:cubicBezTo>
                  <a:pt x="440" y="480"/>
                  <a:pt x="504" y="464"/>
                  <a:pt x="520" y="488"/>
                </a:cubicBezTo>
                <a:cubicBezTo>
                  <a:pt x="536" y="512"/>
                  <a:pt x="560" y="560"/>
                  <a:pt x="520" y="584"/>
                </a:cubicBezTo>
                <a:cubicBezTo>
                  <a:pt x="480" y="608"/>
                  <a:pt x="360" y="632"/>
                  <a:pt x="280" y="632"/>
                </a:cubicBezTo>
                <a:cubicBezTo>
                  <a:pt x="200" y="632"/>
                  <a:pt x="80" y="608"/>
                  <a:pt x="40" y="584"/>
                </a:cubicBezTo>
                <a:cubicBezTo>
                  <a:pt x="0" y="560"/>
                  <a:pt x="24" y="512"/>
                  <a:pt x="40" y="488"/>
                </a:cubicBezTo>
                <a:cubicBezTo>
                  <a:pt x="56" y="464"/>
                  <a:pt x="120" y="480"/>
                  <a:pt x="136" y="440"/>
                </a:cubicBezTo>
                <a:cubicBezTo>
                  <a:pt x="152" y="400"/>
                  <a:pt x="152" y="296"/>
                  <a:pt x="136" y="248"/>
                </a:cubicBezTo>
                <a:cubicBezTo>
                  <a:pt x="120" y="200"/>
                  <a:pt x="56" y="184"/>
                  <a:pt x="40" y="152"/>
                </a:cubicBezTo>
                <a:cubicBezTo>
                  <a:pt x="24" y="120"/>
                  <a:pt x="24" y="80"/>
                  <a:pt x="40" y="56"/>
                </a:cubicBezTo>
                <a:cubicBezTo>
                  <a:pt x="56" y="32"/>
                  <a:pt x="104" y="8"/>
                  <a:pt x="136" y="8"/>
                </a:cubicBezTo>
                <a:close/>
              </a:path>
            </a:pathLst>
          </a:custGeom>
          <a:solidFill>
            <a:srgbClr val="969696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7324" name="Text Box 169"/>
          <p:cNvSpPr txBox="1">
            <a:spLocks noChangeArrowheads="1"/>
          </p:cNvSpPr>
          <p:nvPr/>
        </p:nvSpPr>
        <p:spPr bwMode="auto">
          <a:xfrm rot="-34005">
            <a:off x="7162800" y="4724400"/>
            <a:ext cx="1600200" cy="3460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600" b="1">
                <a:solidFill>
                  <a:schemeClr val="bg1"/>
                </a:solidFill>
                <a:latin typeface="Arial" charset="0"/>
                <a:sym typeface="Wingdings" pitchFamily="2" charset="2"/>
              </a:rPr>
              <a:t>Mitochondrie</a:t>
            </a:r>
            <a:endParaRPr lang="fr-FR" sz="1600" b="1" baseline="-250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325" name="Arc 170"/>
          <p:cNvSpPr>
            <a:spLocks/>
          </p:cNvSpPr>
          <p:nvPr/>
        </p:nvSpPr>
        <p:spPr bwMode="auto">
          <a:xfrm rot="5278777" flipV="1">
            <a:off x="6970713" y="2927350"/>
            <a:ext cx="381000" cy="10668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327" name="Line 172"/>
          <p:cNvSpPr>
            <a:spLocks noChangeShapeType="1"/>
          </p:cNvSpPr>
          <p:nvPr/>
        </p:nvSpPr>
        <p:spPr bwMode="auto">
          <a:xfrm flipH="1">
            <a:off x="4268986" y="4267200"/>
            <a:ext cx="3122414" cy="449294"/>
          </a:xfrm>
          <a:prstGeom prst="line">
            <a:avLst/>
          </a:prstGeom>
          <a:noFill/>
          <a:ln w="76200">
            <a:solidFill>
              <a:srgbClr val="FFFF00"/>
            </a:solidFill>
            <a:prstDash val="sysDot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28" name="Text Box 173"/>
          <p:cNvSpPr txBox="1">
            <a:spLocks noChangeArrowheads="1"/>
          </p:cNvSpPr>
          <p:nvPr/>
        </p:nvSpPr>
        <p:spPr bwMode="auto">
          <a:xfrm>
            <a:off x="3491880" y="4831318"/>
            <a:ext cx="677416" cy="369332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800" b="1" dirty="0" smtClean="0">
                <a:solidFill>
                  <a:srgbClr val="FFFF00"/>
                </a:solidFill>
                <a:latin typeface="Arial" charset="0"/>
              </a:rPr>
              <a:t>ATP </a:t>
            </a:r>
            <a:endParaRPr lang="fr-FR" sz="18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7332" name="Oval 188"/>
          <p:cNvSpPr>
            <a:spLocks noChangeArrowheads="1"/>
          </p:cNvSpPr>
          <p:nvPr/>
        </p:nvSpPr>
        <p:spPr bwMode="auto">
          <a:xfrm>
            <a:off x="4876800" y="5530850"/>
            <a:ext cx="152400" cy="1524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33" name="Text Box 189"/>
          <p:cNvSpPr txBox="1">
            <a:spLocks noChangeArrowheads="1"/>
          </p:cNvSpPr>
          <p:nvPr/>
        </p:nvSpPr>
        <p:spPr bwMode="auto">
          <a:xfrm>
            <a:off x="7022133" y="1325538"/>
            <a:ext cx="1600200" cy="590550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600" b="1" dirty="0">
                <a:solidFill>
                  <a:srgbClr val="FFFF00"/>
                </a:solidFill>
                <a:latin typeface="Arial" charset="0"/>
              </a:rPr>
              <a:t>MEMBRANE</a:t>
            </a:r>
            <a:br>
              <a:rPr lang="en-US" sz="1600" b="1" dirty="0">
                <a:solidFill>
                  <a:srgbClr val="FFFF00"/>
                </a:solidFill>
                <a:latin typeface="Arial" charset="0"/>
              </a:rPr>
            </a:br>
            <a:r>
              <a:rPr lang="en-US" sz="1600" b="1" dirty="0">
                <a:solidFill>
                  <a:srgbClr val="FFFF00"/>
                </a:solidFill>
                <a:latin typeface="Arial" charset="0"/>
              </a:rPr>
              <a:t>CELLULAIRE</a:t>
            </a:r>
          </a:p>
        </p:txBody>
      </p:sp>
      <p:sp>
        <p:nvSpPr>
          <p:cNvPr id="7334" name="Text Box 190"/>
          <p:cNvSpPr txBox="1">
            <a:spLocks noChangeArrowheads="1"/>
          </p:cNvSpPr>
          <p:nvPr/>
        </p:nvSpPr>
        <p:spPr bwMode="auto">
          <a:xfrm>
            <a:off x="113632" y="4195826"/>
            <a:ext cx="2744662" cy="338554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600" b="1" dirty="0" smtClean="0">
                <a:solidFill>
                  <a:srgbClr val="FFFF00"/>
                </a:solidFill>
                <a:latin typeface="Arial" charset="0"/>
              </a:rPr>
              <a:t>CELLULE MYOCARDIQUE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338" name="Line 197"/>
          <p:cNvSpPr>
            <a:spLocks noChangeShapeType="1"/>
          </p:cNvSpPr>
          <p:nvPr/>
        </p:nvSpPr>
        <p:spPr bwMode="auto">
          <a:xfrm rot="8268382" flipH="1" flipV="1">
            <a:off x="2176205" y="5259052"/>
            <a:ext cx="471484" cy="535679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339" name="Line 198"/>
          <p:cNvSpPr>
            <a:spLocks noChangeShapeType="1"/>
          </p:cNvSpPr>
          <p:nvPr/>
        </p:nvSpPr>
        <p:spPr bwMode="auto">
          <a:xfrm flipV="1">
            <a:off x="4038600" y="5919788"/>
            <a:ext cx="762000" cy="3810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340" name="Line 199"/>
          <p:cNvSpPr>
            <a:spLocks noChangeShapeType="1"/>
          </p:cNvSpPr>
          <p:nvPr/>
        </p:nvSpPr>
        <p:spPr bwMode="auto">
          <a:xfrm flipV="1">
            <a:off x="4114800" y="5995988"/>
            <a:ext cx="68580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341" name="Oval 200"/>
          <p:cNvSpPr>
            <a:spLocks noChangeArrowheads="1"/>
          </p:cNvSpPr>
          <p:nvPr/>
        </p:nvSpPr>
        <p:spPr bwMode="auto">
          <a:xfrm rot="-2541786">
            <a:off x="4724400" y="5691188"/>
            <a:ext cx="4572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42" name="Line 201"/>
          <p:cNvSpPr>
            <a:spLocks noChangeShapeType="1"/>
          </p:cNvSpPr>
          <p:nvPr/>
        </p:nvSpPr>
        <p:spPr bwMode="auto">
          <a:xfrm flipV="1">
            <a:off x="4648200" y="5919788"/>
            <a:ext cx="685800" cy="3810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343" name="Line 202"/>
          <p:cNvSpPr>
            <a:spLocks noChangeShapeType="1"/>
          </p:cNvSpPr>
          <p:nvPr/>
        </p:nvSpPr>
        <p:spPr bwMode="auto">
          <a:xfrm flipV="1">
            <a:off x="4724400" y="5995988"/>
            <a:ext cx="60960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345" name="Text Box 204"/>
          <p:cNvSpPr txBox="1">
            <a:spLocks noChangeArrowheads="1"/>
          </p:cNvSpPr>
          <p:nvPr/>
        </p:nvSpPr>
        <p:spPr bwMode="auto">
          <a:xfrm>
            <a:off x="3962400" y="6248400"/>
            <a:ext cx="996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600" b="1">
                <a:solidFill>
                  <a:srgbClr val="FFFF00"/>
                </a:solidFill>
                <a:latin typeface="Arial" charset="0"/>
              </a:rPr>
              <a:t>Myosine</a:t>
            </a:r>
            <a:endParaRPr lang="en-US" sz="1600" b="1">
              <a:solidFill>
                <a:srgbClr val="FFFF00"/>
              </a:solidFill>
            </a:endParaRPr>
          </a:p>
        </p:txBody>
      </p:sp>
      <p:sp>
        <p:nvSpPr>
          <p:cNvPr id="7346" name="Text Box 205"/>
          <p:cNvSpPr txBox="1">
            <a:spLocks noChangeArrowheads="1"/>
          </p:cNvSpPr>
          <p:nvPr/>
        </p:nvSpPr>
        <p:spPr bwMode="auto">
          <a:xfrm>
            <a:off x="2895600" y="5791200"/>
            <a:ext cx="804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600" b="1">
                <a:solidFill>
                  <a:srgbClr val="FFFF00"/>
                </a:solidFill>
                <a:latin typeface="Arial" charset="0"/>
              </a:rPr>
              <a:t>Actine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7349" name="Text Box 211"/>
          <p:cNvSpPr txBox="1">
            <a:spLocks noChangeArrowheads="1"/>
          </p:cNvSpPr>
          <p:nvPr/>
        </p:nvSpPr>
        <p:spPr bwMode="auto">
          <a:xfrm>
            <a:off x="4390256" y="3995771"/>
            <a:ext cx="6731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800" b="1" dirty="0" smtClean="0">
                <a:solidFill>
                  <a:srgbClr val="FFFF00"/>
                </a:solidFill>
                <a:latin typeface="Arial" charset="0"/>
              </a:rPr>
              <a:t>AGL </a:t>
            </a:r>
          </a:p>
        </p:txBody>
      </p:sp>
      <p:sp>
        <p:nvSpPr>
          <p:cNvPr id="7355" name="Text Box 220"/>
          <p:cNvSpPr txBox="1">
            <a:spLocks noChangeArrowheads="1"/>
          </p:cNvSpPr>
          <p:nvPr/>
        </p:nvSpPr>
        <p:spPr bwMode="auto">
          <a:xfrm>
            <a:off x="1528762" y="6446044"/>
            <a:ext cx="11304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600" b="1" dirty="0" err="1" smtClean="0">
                <a:solidFill>
                  <a:schemeClr val="bg1"/>
                </a:solidFill>
                <a:latin typeface="Arial" charset="0"/>
              </a:rPr>
              <a:t>troponine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358" name="Text Box 224"/>
          <p:cNvSpPr txBox="1">
            <a:spLocks noChangeArrowheads="1"/>
          </p:cNvSpPr>
          <p:nvPr/>
        </p:nvSpPr>
        <p:spPr bwMode="auto">
          <a:xfrm>
            <a:off x="6529785" y="5410200"/>
            <a:ext cx="21916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600" b="1" dirty="0">
                <a:solidFill>
                  <a:schemeClr val="bg1"/>
                </a:solidFill>
                <a:latin typeface="Arial" charset="0"/>
              </a:rPr>
              <a:t>Contraction et </a:t>
            </a:r>
          </a:p>
          <a:p>
            <a:pPr algn="ctr"/>
            <a:r>
              <a:rPr lang="en-US" sz="1600" b="1" dirty="0" err="1">
                <a:solidFill>
                  <a:schemeClr val="bg1"/>
                </a:solidFill>
                <a:latin typeface="Arial" charset="0"/>
              </a:rPr>
              <a:t>r</a:t>
            </a:r>
            <a:r>
              <a:rPr lang="en-US" sz="1600" b="1" dirty="0" err="1" smtClean="0">
                <a:solidFill>
                  <a:schemeClr val="bg1"/>
                </a:solidFill>
                <a:latin typeface="Arial" charset="0"/>
              </a:rPr>
              <a:t>elâchement</a:t>
            </a:r>
            <a:r>
              <a:rPr lang="en-US" sz="1600" b="1" dirty="0" smtClean="0">
                <a:solidFill>
                  <a:schemeClr val="bg1"/>
                </a:solidFill>
                <a:latin typeface="Arial" charset="0"/>
              </a:rPr>
              <a:t>  des </a:t>
            </a:r>
          </a:p>
          <a:p>
            <a:pPr algn="ctr"/>
            <a:r>
              <a:rPr lang="en-US" sz="1600" b="1" dirty="0" err="1" smtClean="0">
                <a:solidFill>
                  <a:schemeClr val="bg1"/>
                </a:solidFill>
                <a:latin typeface="Arial" charset="0"/>
              </a:rPr>
              <a:t>fibres</a:t>
            </a:r>
            <a:r>
              <a:rPr lang="en-US" sz="16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rial" charset="0"/>
              </a:rPr>
              <a:t>myocardiques</a:t>
            </a:r>
            <a:endParaRPr lang="en-US" sz="16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359" name="Line 225"/>
          <p:cNvSpPr>
            <a:spLocks noChangeShapeType="1"/>
          </p:cNvSpPr>
          <p:nvPr/>
        </p:nvSpPr>
        <p:spPr bwMode="auto">
          <a:xfrm flipH="1">
            <a:off x="5732329" y="5768973"/>
            <a:ext cx="1049471" cy="11468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7360" name="Oval 272"/>
          <p:cNvSpPr>
            <a:spLocks noChangeArrowheads="1"/>
          </p:cNvSpPr>
          <p:nvPr/>
        </p:nvSpPr>
        <p:spPr bwMode="auto">
          <a:xfrm>
            <a:off x="15986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61" name="Freeform 273"/>
          <p:cNvSpPr>
            <a:spLocks/>
          </p:cNvSpPr>
          <p:nvPr/>
        </p:nvSpPr>
        <p:spPr bwMode="auto">
          <a:xfrm>
            <a:off x="160020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62" name="Oval 274"/>
          <p:cNvSpPr>
            <a:spLocks noChangeArrowheads="1"/>
          </p:cNvSpPr>
          <p:nvPr/>
        </p:nvSpPr>
        <p:spPr bwMode="auto">
          <a:xfrm>
            <a:off x="17510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63" name="Freeform 275"/>
          <p:cNvSpPr>
            <a:spLocks/>
          </p:cNvSpPr>
          <p:nvPr/>
        </p:nvSpPr>
        <p:spPr bwMode="auto">
          <a:xfrm>
            <a:off x="175260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64" name="Oval 276"/>
          <p:cNvSpPr>
            <a:spLocks noChangeArrowheads="1"/>
          </p:cNvSpPr>
          <p:nvPr/>
        </p:nvSpPr>
        <p:spPr bwMode="auto">
          <a:xfrm>
            <a:off x="19034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65" name="Freeform 277"/>
          <p:cNvSpPr>
            <a:spLocks/>
          </p:cNvSpPr>
          <p:nvPr/>
        </p:nvSpPr>
        <p:spPr bwMode="auto">
          <a:xfrm>
            <a:off x="190500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66" name="Oval 278"/>
          <p:cNvSpPr>
            <a:spLocks noChangeArrowheads="1"/>
          </p:cNvSpPr>
          <p:nvPr/>
        </p:nvSpPr>
        <p:spPr bwMode="auto">
          <a:xfrm>
            <a:off x="20558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67" name="Freeform 279"/>
          <p:cNvSpPr>
            <a:spLocks/>
          </p:cNvSpPr>
          <p:nvPr/>
        </p:nvSpPr>
        <p:spPr bwMode="auto">
          <a:xfrm>
            <a:off x="205581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68" name="Oval 280"/>
          <p:cNvSpPr>
            <a:spLocks noChangeArrowheads="1"/>
          </p:cNvSpPr>
          <p:nvPr/>
        </p:nvSpPr>
        <p:spPr bwMode="auto">
          <a:xfrm>
            <a:off x="15986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69" name="Freeform 281"/>
          <p:cNvSpPr>
            <a:spLocks/>
          </p:cNvSpPr>
          <p:nvPr/>
        </p:nvSpPr>
        <p:spPr bwMode="auto">
          <a:xfrm>
            <a:off x="16002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70" name="Oval 282"/>
          <p:cNvSpPr>
            <a:spLocks noChangeArrowheads="1"/>
          </p:cNvSpPr>
          <p:nvPr/>
        </p:nvSpPr>
        <p:spPr bwMode="auto">
          <a:xfrm>
            <a:off x="17510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71" name="Freeform 283"/>
          <p:cNvSpPr>
            <a:spLocks/>
          </p:cNvSpPr>
          <p:nvPr/>
        </p:nvSpPr>
        <p:spPr bwMode="auto">
          <a:xfrm>
            <a:off x="17526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72" name="Oval 284"/>
          <p:cNvSpPr>
            <a:spLocks noChangeArrowheads="1"/>
          </p:cNvSpPr>
          <p:nvPr/>
        </p:nvSpPr>
        <p:spPr bwMode="auto">
          <a:xfrm>
            <a:off x="19034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73" name="Freeform 285"/>
          <p:cNvSpPr>
            <a:spLocks/>
          </p:cNvSpPr>
          <p:nvPr/>
        </p:nvSpPr>
        <p:spPr bwMode="auto">
          <a:xfrm>
            <a:off x="19050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74" name="Oval 286"/>
          <p:cNvSpPr>
            <a:spLocks noChangeArrowheads="1"/>
          </p:cNvSpPr>
          <p:nvPr/>
        </p:nvSpPr>
        <p:spPr bwMode="auto">
          <a:xfrm>
            <a:off x="20558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75" name="Freeform 287"/>
          <p:cNvSpPr>
            <a:spLocks/>
          </p:cNvSpPr>
          <p:nvPr/>
        </p:nvSpPr>
        <p:spPr bwMode="auto">
          <a:xfrm>
            <a:off x="20574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76" name="Oval 288"/>
          <p:cNvSpPr>
            <a:spLocks noChangeArrowheads="1"/>
          </p:cNvSpPr>
          <p:nvPr/>
        </p:nvSpPr>
        <p:spPr bwMode="auto">
          <a:xfrm>
            <a:off x="67173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77" name="Freeform 289"/>
          <p:cNvSpPr>
            <a:spLocks/>
          </p:cNvSpPr>
          <p:nvPr/>
        </p:nvSpPr>
        <p:spPr bwMode="auto">
          <a:xfrm>
            <a:off x="67189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78" name="Oval 290"/>
          <p:cNvSpPr>
            <a:spLocks noChangeArrowheads="1"/>
          </p:cNvSpPr>
          <p:nvPr/>
        </p:nvSpPr>
        <p:spPr bwMode="auto">
          <a:xfrm>
            <a:off x="68697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79" name="Freeform 291"/>
          <p:cNvSpPr>
            <a:spLocks/>
          </p:cNvSpPr>
          <p:nvPr/>
        </p:nvSpPr>
        <p:spPr bwMode="auto">
          <a:xfrm>
            <a:off x="68713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80" name="Oval 292"/>
          <p:cNvSpPr>
            <a:spLocks noChangeArrowheads="1"/>
          </p:cNvSpPr>
          <p:nvPr/>
        </p:nvSpPr>
        <p:spPr bwMode="auto">
          <a:xfrm>
            <a:off x="70221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81" name="Freeform 293"/>
          <p:cNvSpPr>
            <a:spLocks/>
          </p:cNvSpPr>
          <p:nvPr/>
        </p:nvSpPr>
        <p:spPr bwMode="auto">
          <a:xfrm>
            <a:off x="70237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82" name="Oval 294"/>
          <p:cNvSpPr>
            <a:spLocks noChangeArrowheads="1"/>
          </p:cNvSpPr>
          <p:nvPr/>
        </p:nvSpPr>
        <p:spPr bwMode="auto">
          <a:xfrm>
            <a:off x="71745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83" name="Freeform 295"/>
          <p:cNvSpPr>
            <a:spLocks/>
          </p:cNvSpPr>
          <p:nvPr/>
        </p:nvSpPr>
        <p:spPr bwMode="auto">
          <a:xfrm>
            <a:off x="717453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84" name="Oval 296"/>
          <p:cNvSpPr>
            <a:spLocks noChangeArrowheads="1"/>
          </p:cNvSpPr>
          <p:nvPr/>
        </p:nvSpPr>
        <p:spPr bwMode="auto">
          <a:xfrm>
            <a:off x="67173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85" name="Freeform 297"/>
          <p:cNvSpPr>
            <a:spLocks/>
          </p:cNvSpPr>
          <p:nvPr/>
        </p:nvSpPr>
        <p:spPr bwMode="auto">
          <a:xfrm>
            <a:off x="67189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86" name="Oval 298"/>
          <p:cNvSpPr>
            <a:spLocks noChangeArrowheads="1"/>
          </p:cNvSpPr>
          <p:nvPr/>
        </p:nvSpPr>
        <p:spPr bwMode="auto">
          <a:xfrm>
            <a:off x="68697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87" name="Freeform 299"/>
          <p:cNvSpPr>
            <a:spLocks/>
          </p:cNvSpPr>
          <p:nvPr/>
        </p:nvSpPr>
        <p:spPr bwMode="auto">
          <a:xfrm>
            <a:off x="68713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88" name="Oval 300"/>
          <p:cNvSpPr>
            <a:spLocks noChangeArrowheads="1"/>
          </p:cNvSpPr>
          <p:nvPr/>
        </p:nvSpPr>
        <p:spPr bwMode="auto">
          <a:xfrm>
            <a:off x="70221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89" name="Freeform 301"/>
          <p:cNvSpPr>
            <a:spLocks/>
          </p:cNvSpPr>
          <p:nvPr/>
        </p:nvSpPr>
        <p:spPr bwMode="auto">
          <a:xfrm>
            <a:off x="70237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90" name="Oval 302"/>
          <p:cNvSpPr>
            <a:spLocks noChangeArrowheads="1"/>
          </p:cNvSpPr>
          <p:nvPr/>
        </p:nvSpPr>
        <p:spPr bwMode="auto">
          <a:xfrm>
            <a:off x="71745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91" name="Freeform 303"/>
          <p:cNvSpPr>
            <a:spLocks/>
          </p:cNvSpPr>
          <p:nvPr/>
        </p:nvSpPr>
        <p:spPr bwMode="auto">
          <a:xfrm>
            <a:off x="71761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92" name="Oval 304"/>
          <p:cNvSpPr>
            <a:spLocks noChangeArrowheads="1"/>
          </p:cNvSpPr>
          <p:nvPr/>
        </p:nvSpPr>
        <p:spPr bwMode="auto">
          <a:xfrm>
            <a:off x="73269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93" name="Freeform 305"/>
          <p:cNvSpPr>
            <a:spLocks/>
          </p:cNvSpPr>
          <p:nvPr/>
        </p:nvSpPr>
        <p:spPr bwMode="auto">
          <a:xfrm>
            <a:off x="73285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94" name="Oval 306"/>
          <p:cNvSpPr>
            <a:spLocks noChangeArrowheads="1"/>
          </p:cNvSpPr>
          <p:nvPr/>
        </p:nvSpPr>
        <p:spPr bwMode="auto">
          <a:xfrm>
            <a:off x="74793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95" name="Freeform 307"/>
          <p:cNvSpPr>
            <a:spLocks/>
          </p:cNvSpPr>
          <p:nvPr/>
        </p:nvSpPr>
        <p:spPr bwMode="auto">
          <a:xfrm>
            <a:off x="74809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96" name="Oval 308"/>
          <p:cNvSpPr>
            <a:spLocks noChangeArrowheads="1"/>
          </p:cNvSpPr>
          <p:nvPr/>
        </p:nvSpPr>
        <p:spPr bwMode="auto">
          <a:xfrm>
            <a:off x="76317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97" name="Freeform 309"/>
          <p:cNvSpPr>
            <a:spLocks/>
          </p:cNvSpPr>
          <p:nvPr/>
        </p:nvSpPr>
        <p:spPr bwMode="auto">
          <a:xfrm>
            <a:off x="76333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398" name="Oval 310"/>
          <p:cNvSpPr>
            <a:spLocks noChangeArrowheads="1"/>
          </p:cNvSpPr>
          <p:nvPr/>
        </p:nvSpPr>
        <p:spPr bwMode="auto">
          <a:xfrm>
            <a:off x="77841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399" name="Freeform 311"/>
          <p:cNvSpPr>
            <a:spLocks/>
          </p:cNvSpPr>
          <p:nvPr/>
        </p:nvSpPr>
        <p:spPr bwMode="auto">
          <a:xfrm>
            <a:off x="778413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00" name="Oval 312"/>
          <p:cNvSpPr>
            <a:spLocks noChangeArrowheads="1"/>
          </p:cNvSpPr>
          <p:nvPr/>
        </p:nvSpPr>
        <p:spPr bwMode="auto">
          <a:xfrm>
            <a:off x="73269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01" name="Freeform 313"/>
          <p:cNvSpPr>
            <a:spLocks/>
          </p:cNvSpPr>
          <p:nvPr/>
        </p:nvSpPr>
        <p:spPr bwMode="auto">
          <a:xfrm>
            <a:off x="73285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02" name="Oval 314"/>
          <p:cNvSpPr>
            <a:spLocks noChangeArrowheads="1"/>
          </p:cNvSpPr>
          <p:nvPr/>
        </p:nvSpPr>
        <p:spPr bwMode="auto">
          <a:xfrm>
            <a:off x="74793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03" name="Freeform 315"/>
          <p:cNvSpPr>
            <a:spLocks/>
          </p:cNvSpPr>
          <p:nvPr/>
        </p:nvSpPr>
        <p:spPr bwMode="auto">
          <a:xfrm>
            <a:off x="74809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04" name="Oval 316"/>
          <p:cNvSpPr>
            <a:spLocks noChangeArrowheads="1"/>
          </p:cNvSpPr>
          <p:nvPr/>
        </p:nvSpPr>
        <p:spPr bwMode="auto">
          <a:xfrm>
            <a:off x="76317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05" name="Freeform 317"/>
          <p:cNvSpPr>
            <a:spLocks/>
          </p:cNvSpPr>
          <p:nvPr/>
        </p:nvSpPr>
        <p:spPr bwMode="auto">
          <a:xfrm>
            <a:off x="76333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06" name="Oval 318"/>
          <p:cNvSpPr>
            <a:spLocks noChangeArrowheads="1"/>
          </p:cNvSpPr>
          <p:nvPr/>
        </p:nvSpPr>
        <p:spPr bwMode="auto">
          <a:xfrm>
            <a:off x="77841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07" name="Freeform 319"/>
          <p:cNvSpPr>
            <a:spLocks/>
          </p:cNvSpPr>
          <p:nvPr/>
        </p:nvSpPr>
        <p:spPr bwMode="auto">
          <a:xfrm>
            <a:off x="77857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08" name="Oval 336"/>
          <p:cNvSpPr>
            <a:spLocks noChangeArrowheads="1"/>
          </p:cNvSpPr>
          <p:nvPr/>
        </p:nvSpPr>
        <p:spPr bwMode="auto">
          <a:xfrm>
            <a:off x="8366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09" name="Freeform 337"/>
          <p:cNvSpPr>
            <a:spLocks/>
          </p:cNvSpPr>
          <p:nvPr/>
        </p:nvSpPr>
        <p:spPr bwMode="auto">
          <a:xfrm>
            <a:off x="83820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10" name="Oval 338"/>
          <p:cNvSpPr>
            <a:spLocks noChangeArrowheads="1"/>
          </p:cNvSpPr>
          <p:nvPr/>
        </p:nvSpPr>
        <p:spPr bwMode="auto">
          <a:xfrm>
            <a:off x="9890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11" name="Freeform 339"/>
          <p:cNvSpPr>
            <a:spLocks/>
          </p:cNvSpPr>
          <p:nvPr/>
        </p:nvSpPr>
        <p:spPr bwMode="auto">
          <a:xfrm>
            <a:off x="99060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12" name="Oval 340"/>
          <p:cNvSpPr>
            <a:spLocks noChangeArrowheads="1"/>
          </p:cNvSpPr>
          <p:nvPr/>
        </p:nvSpPr>
        <p:spPr bwMode="auto">
          <a:xfrm>
            <a:off x="11414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13" name="Freeform 341"/>
          <p:cNvSpPr>
            <a:spLocks/>
          </p:cNvSpPr>
          <p:nvPr/>
        </p:nvSpPr>
        <p:spPr bwMode="auto">
          <a:xfrm>
            <a:off x="114300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14" name="Oval 342"/>
          <p:cNvSpPr>
            <a:spLocks noChangeArrowheads="1"/>
          </p:cNvSpPr>
          <p:nvPr/>
        </p:nvSpPr>
        <p:spPr bwMode="auto">
          <a:xfrm>
            <a:off x="12938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15" name="Freeform 343"/>
          <p:cNvSpPr>
            <a:spLocks/>
          </p:cNvSpPr>
          <p:nvPr/>
        </p:nvSpPr>
        <p:spPr bwMode="auto">
          <a:xfrm>
            <a:off x="129381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16" name="Oval 344"/>
          <p:cNvSpPr>
            <a:spLocks noChangeArrowheads="1"/>
          </p:cNvSpPr>
          <p:nvPr/>
        </p:nvSpPr>
        <p:spPr bwMode="auto">
          <a:xfrm>
            <a:off x="8366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17" name="Freeform 345"/>
          <p:cNvSpPr>
            <a:spLocks/>
          </p:cNvSpPr>
          <p:nvPr/>
        </p:nvSpPr>
        <p:spPr bwMode="auto">
          <a:xfrm>
            <a:off x="8382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18" name="Oval 346"/>
          <p:cNvSpPr>
            <a:spLocks noChangeArrowheads="1"/>
          </p:cNvSpPr>
          <p:nvPr/>
        </p:nvSpPr>
        <p:spPr bwMode="auto">
          <a:xfrm>
            <a:off x="9890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19" name="Freeform 347"/>
          <p:cNvSpPr>
            <a:spLocks/>
          </p:cNvSpPr>
          <p:nvPr/>
        </p:nvSpPr>
        <p:spPr bwMode="auto">
          <a:xfrm>
            <a:off x="9906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20" name="Oval 348"/>
          <p:cNvSpPr>
            <a:spLocks noChangeArrowheads="1"/>
          </p:cNvSpPr>
          <p:nvPr/>
        </p:nvSpPr>
        <p:spPr bwMode="auto">
          <a:xfrm>
            <a:off x="11414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21" name="Freeform 349"/>
          <p:cNvSpPr>
            <a:spLocks/>
          </p:cNvSpPr>
          <p:nvPr/>
        </p:nvSpPr>
        <p:spPr bwMode="auto">
          <a:xfrm>
            <a:off x="11430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22" name="Oval 350"/>
          <p:cNvSpPr>
            <a:spLocks noChangeArrowheads="1"/>
          </p:cNvSpPr>
          <p:nvPr/>
        </p:nvSpPr>
        <p:spPr bwMode="auto">
          <a:xfrm>
            <a:off x="12938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23" name="Freeform 351"/>
          <p:cNvSpPr>
            <a:spLocks/>
          </p:cNvSpPr>
          <p:nvPr/>
        </p:nvSpPr>
        <p:spPr bwMode="auto">
          <a:xfrm>
            <a:off x="1293813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24" name="Oval 352"/>
          <p:cNvSpPr>
            <a:spLocks noChangeArrowheads="1"/>
          </p:cNvSpPr>
          <p:nvPr/>
        </p:nvSpPr>
        <p:spPr bwMode="auto">
          <a:xfrm>
            <a:off x="14462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25" name="Freeform 353"/>
          <p:cNvSpPr>
            <a:spLocks/>
          </p:cNvSpPr>
          <p:nvPr/>
        </p:nvSpPr>
        <p:spPr bwMode="auto">
          <a:xfrm>
            <a:off x="144780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26" name="Oval 354"/>
          <p:cNvSpPr>
            <a:spLocks noChangeArrowheads="1"/>
          </p:cNvSpPr>
          <p:nvPr/>
        </p:nvSpPr>
        <p:spPr bwMode="auto">
          <a:xfrm>
            <a:off x="14462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27" name="Freeform 355"/>
          <p:cNvSpPr>
            <a:spLocks/>
          </p:cNvSpPr>
          <p:nvPr/>
        </p:nvSpPr>
        <p:spPr bwMode="auto">
          <a:xfrm>
            <a:off x="144780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28" name="Oval 356"/>
          <p:cNvSpPr>
            <a:spLocks noChangeArrowheads="1"/>
          </p:cNvSpPr>
          <p:nvPr/>
        </p:nvSpPr>
        <p:spPr bwMode="auto">
          <a:xfrm>
            <a:off x="2270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29" name="Freeform 357"/>
          <p:cNvSpPr>
            <a:spLocks/>
          </p:cNvSpPr>
          <p:nvPr/>
        </p:nvSpPr>
        <p:spPr bwMode="auto">
          <a:xfrm>
            <a:off x="22701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30" name="Oval 358"/>
          <p:cNvSpPr>
            <a:spLocks noChangeArrowheads="1"/>
          </p:cNvSpPr>
          <p:nvPr/>
        </p:nvSpPr>
        <p:spPr bwMode="auto">
          <a:xfrm>
            <a:off x="3794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31" name="Freeform 359"/>
          <p:cNvSpPr>
            <a:spLocks/>
          </p:cNvSpPr>
          <p:nvPr/>
        </p:nvSpPr>
        <p:spPr bwMode="auto">
          <a:xfrm>
            <a:off x="37941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32" name="Oval 360"/>
          <p:cNvSpPr>
            <a:spLocks noChangeArrowheads="1"/>
          </p:cNvSpPr>
          <p:nvPr/>
        </p:nvSpPr>
        <p:spPr bwMode="auto">
          <a:xfrm>
            <a:off x="5318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33" name="Freeform 361"/>
          <p:cNvSpPr>
            <a:spLocks/>
          </p:cNvSpPr>
          <p:nvPr/>
        </p:nvSpPr>
        <p:spPr bwMode="auto">
          <a:xfrm>
            <a:off x="53181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34" name="Oval 362"/>
          <p:cNvSpPr>
            <a:spLocks noChangeArrowheads="1"/>
          </p:cNvSpPr>
          <p:nvPr/>
        </p:nvSpPr>
        <p:spPr bwMode="auto">
          <a:xfrm>
            <a:off x="68421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35" name="Freeform 363"/>
          <p:cNvSpPr>
            <a:spLocks/>
          </p:cNvSpPr>
          <p:nvPr/>
        </p:nvSpPr>
        <p:spPr bwMode="auto">
          <a:xfrm>
            <a:off x="684213" y="1219200"/>
            <a:ext cx="73025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36" name="Oval 364"/>
          <p:cNvSpPr>
            <a:spLocks noChangeArrowheads="1"/>
          </p:cNvSpPr>
          <p:nvPr/>
        </p:nvSpPr>
        <p:spPr bwMode="auto">
          <a:xfrm>
            <a:off x="2270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37" name="Freeform 365"/>
          <p:cNvSpPr>
            <a:spLocks/>
          </p:cNvSpPr>
          <p:nvPr/>
        </p:nvSpPr>
        <p:spPr bwMode="auto">
          <a:xfrm>
            <a:off x="227013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38" name="Oval 366"/>
          <p:cNvSpPr>
            <a:spLocks noChangeArrowheads="1"/>
          </p:cNvSpPr>
          <p:nvPr/>
        </p:nvSpPr>
        <p:spPr bwMode="auto">
          <a:xfrm>
            <a:off x="3794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39" name="Freeform 367"/>
          <p:cNvSpPr>
            <a:spLocks/>
          </p:cNvSpPr>
          <p:nvPr/>
        </p:nvSpPr>
        <p:spPr bwMode="auto">
          <a:xfrm>
            <a:off x="379413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40" name="Oval 368"/>
          <p:cNvSpPr>
            <a:spLocks noChangeArrowheads="1"/>
          </p:cNvSpPr>
          <p:nvPr/>
        </p:nvSpPr>
        <p:spPr bwMode="auto">
          <a:xfrm>
            <a:off x="5318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41" name="Freeform 369"/>
          <p:cNvSpPr>
            <a:spLocks/>
          </p:cNvSpPr>
          <p:nvPr/>
        </p:nvSpPr>
        <p:spPr bwMode="auto">
          <a:xfrm>
            <a:off x="531813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42" name="Oval 370"/>
          <p:cNvSpPr>
            <a:spLocks noChangeArrowheads="1"/>
          </p:cNvSpPr>
          <p:nvPr/>
        </p:nvSpPr>
        <p:spPr bwMode="auto">
          <a:xfrm>
            <a:off x="68421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43" name="Freeform 371"/>
          <p:cNvSpPr>
            <a:spLocks/>
          </p:cNvSpPr>
          <p:nvPr/>
        </p:nvSpPr>
        <p:spPr bwMode="auto">
          <a:xfrm>
            <a:off x="684213" y="16764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44" name="Oval 372"/>
          <p:cNvSpPr>
            <a:spLocks noChangeArrowheads="1"/>
          </p:cNvSpPr>
          <p:nvPr/>
        </p:nvSpPr>
        <p:spPr bwMode="auto">
          <a:xfrm>
            <a:off x="83953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45" name="Freeform 373"/>
          <p:cNvSpPr>
            <a:spLocks/>
          </p:cNvSpPr>
          <p:nvPr/>
        </p:nvSpPr>
        <p:spPr bwMode="auto">
          <a:xfrm>
            <a:off x="83969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46" name="Oval 374"/>
          <p:cNvSpPr>
            <a:spLocks noChangeArrowheads="1"/>
          </p:cNvSpPr>
          <p:nvPr/>
        </p:nvSpPr>
        <p:spPr bwMode="auto">
          <a:xfrm>
            <a:off x="8547720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47" name="Freeform 375"/>
          <p:cNvSpPr>
            <a:spLocks/>
          </p:cNvSpPr>
          <p:nvPr/>
        </p:nvSpPr>
        <p:spPr bwMode="auto">
          <a:xfrm>
            <a:off x="8549308" y="12192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48" name="Oval 380"/>
          <p:cNvSpPr>
            <a:spLocks noChangeArrowheads="1"/>
          </p:cNvSpPr>
          <p:nvPr/>
        </p:nvSpPr>
        <p:spPr bwMode="auto">
          <a:xfrm>
            <a:off x="83953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49" name="Freeform 381"/>
          <p:cNvSpPr>
            <a:spLocks/>
          </p:cNvSpPr>
          <p:nvPr/>
        </p:nvSpPr>
        <p:spPr bwMode="auto">
          <a:xfrm>
            <a:off x="83969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50" name="Oval 382"/>
          <p:cNvSpPr>
            <a:spLocks noChangeArrowheads="1"/>
          </p:cNvSpPr>
          <p:nvPr/>
        </p:nvSpPr>
        <p:spPr bwMode="auto">
          <a:xfrm>
            <a:off x="8547720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51" name="Freeform 383"/>
          <p:cNvSpPr>
            <a:spLocks/>
          </p:cNvSpPr>
          <p:nvPr/>
        </p:nvSpPr>
        <p:spPr bwMode="auto">
          <a:xfrm>
            <a:off x="8549308" y="1676400"/>
            <a:ext cx="74612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52" name="Oval 392"/>
          <p:cNvSpPr>
            <a:spLocks noChangeArrowheads="1"/>
          </p:cNvSpPr>
          <p:nvPr/>
        </p:nvSpPr>
        <p:spPr bwMode="auto">
          <a:xfrm>
            <a:off x="77841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53" name="Freeform 393"/>
          <p:cNvSpPr>
            <a:spLocks/>
          </p:cNvSpPr>
          <p:nvPr/>
        </p:nvSpPr>
        <p:spPr bwMode="auto">
          <a:xfrm>
            <a:off x="77857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54" name="Oval 394"/>
          <p:cNvSpPr>
            <a:spLocks noChangeArrowheads="1"/>
          </p:cNvSpPr>
          <p:nvPr/>
        </p:nvSpPr>
        <p:spPr bwMode="auto">
          <a:xfrm>
            <a:off x="79365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55" name="Freeform 395"/>
          <p:cNvSpPr>
            <a:spLocks/>
          </p:cNvSpPr>
          <p:nvPr/>
        </p:nvSpPr>
        <p:spPr bwMode="auto">
          <a:xfrm>
            <a:off x="79381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56" name="Oval 396"/>
          <p:cNvSpPr>
            <a:spLocks noChangeArrowheads="1"/>
          </p:cNvSpPr>
          <p:nvPr/>
        </p:nvSpPr>
        <p:spPr bwMode="auto">
          <a:xfrm>
            <a:off x="80889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57" name="Freeform 397"/>
          <p:cNvSpPr>
            <a:spLocks/>
          </p:cNvSpPr>
          <p:nvPr/>
        </p:nvSpPr>
        <p:spPr bwMode="auto">
          <a:xfrm>
            <a:off x="8090520" y="12192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58" name="Oval 398"/>
          <p:cNvSpPr>
            <a:spLocks noChangeArrowheads="1"/>
          </p:cNvSpPr>
          <p:nvPr/>
        </p:nvSpPr>
        <p:spPr bwMode="auto">
          <a:xfrm>
            <a:off x="8241333" y="10668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59" name="Freeform 399"/>
          <p:cNvSpPr>
            <a:spLocks/>
          </p:cNvSpPr>
          <p:nvPr/>
        </p:nvSpPr>
        <p:spPr bwMode="auto">
          <a:xfrm>
            <a:off x="8241333" y="1219200"/>
            <a:ext cx="76200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60" name="Oval 400"/>
          <p:cNvSpPr>
            <a:spLocks noChangeArrowheads="1"/>
          </p:cNvSpPr>
          <p:nvPr/>
        </p:nvSpPr>
        <p:spPr bwMode="auto">
          <a:xfrm>
            <a:off x="77841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61" name="Freeform 401"/>
          <p:cNvSpPr>
            <a:spLocks/>
          </p:cNvSpPr>
          <p:nvPr/>
        </p:nvSpPr>
        <p:spPr bwMode="auto">
          <a:xfrm>
            <a:off x="77857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62" name="Oval 402"/>
          <p:cNvSpPr>
            <a:spLocks noChangeArrowheads="1"/>
          </p:cNvSpPr>
          <p:nvPr/>
        </p:nvSpPr>
        <p:spPr bwMode="auto">
          <a:xfrm>
            <a:off x="79365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63" name="Freeform 403"/>
          <p:cNvSpPr>
            <a:spLocks/>
          </p:cNvSpPr>
          <p:nvPr/>
        </p:nvSpPr>
        <p:spPr bwMode="auto">
          <a:xfrm>
            <a:off x="79381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64" name="Oval 404"/>
          <p:cNvSpPr>
            <a:spLocks noChangeArrowheads="1"/>
          </p:cNvSpPr>
          <p:nvPr/>
        </p:nvSpPr>
        <p:spPr bwMode="auto">
          <a:xfrm>
            <a:off x="80889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65" name="Freeform 405"/>
          <p:cNvSpPr>
            <a:spLocks/>
          </p:cNvSpPr>
          <p:nvPr/>
        </p:nvSpPr>
        <p:spPr bwMode="auto">
          <a:xfrm>
            <a:off x="80905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466" name="Oval 406"/>
          <p:cNvSpPr>
            <a:spLocks noChangeArrowheads="1"/>
          </p:cNvSpPr>
          <p:nvPr/>
        </p:nvSpPr>
        <p:spPr bwMode="auto">
          <a:xfrm>
            <a:off x="8241333" y="2057400"/>
            <a:ext cx="15240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467" name="Freeform 407"/>
          <p:cNvSpPr>
            <a:spLocks/>
          </p:cNvSpPr>
          <p:nvPr/>
        </p:nvSpPr>
        <p:spPr bwMode="auto">
          <a:xfrm>
            <a:off x="8242920" y="1676400"/>
            <a:ext cx="74613" cy="381000"/>
          </a:xfrm>
          <a:custGeom>
            <a:avLst/>
            <a:gdLst>
              <a:gd name="T0" fmla="*/ 2147483647 w 74"/>
              <a:gd name="T1" fmla="*/ 0 h 624"/>
              <a:gd name="T2" fmla="*/ 2147483647 w 74"/>
              <a:gd name="T3" fmla="*/ 2147483647 h 624"/>
              <a:gd name="T4" fmla="*/ 2147483647 w 74"/>
              <a:gd name="T5" fmla="*/ 2147483647 h 624"/>
              <a:gd name="T6" fmla="*/ 2147483647 w 74"/>
              <a:gd name="T7" fmla="*/ 2147483647 h 624"/>
              <a:gd name="T8" fmla="*/ 2147483647 w 74"/>
              <a:gd name="T9" fmla="*/ 2147483647 h 624"/>
              <a:gd name="T10" fmla="*/ 2147483647 w 74"/>
              <a:gd name="T11" fmla="*/ 2147483647 h 6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"/>
              <a:gd name="T19" fmla="*/ 0 h 624"/>
              <a:gd name="T20" fmla="*/ 74 w 74"/>
              <a:gd name="T21" fmla="*/ 624 h 6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" h="624">
                <a:moveTo>
                  <a:pt x="49" y="0"/>
                </a:moveTo>
                <a:cubicBezTo>
                  <a:pt x="48" y="19"/>
                  <a:pt x="49" y="72"/>
                  <a:pt x="41" y="112"/>
                </a:cubicBezTo>
                <a:cubicBezTo>
                  <a:pt x="33" y="152"/>
                  <a:pt x="2" y="190"/>
                  <a:pt x="1" y="240"/>
                </a:cubicBezTo>
                <a:cubicBezTo>
                  <a:pt x="0" y="290"/>
                  <a:pt x="21" y="363"/>
                  <a:pt x="33" y="411"/>
                </a:cubicBezTo>
                <a:cubicBezTo>
                  <a:pt x="45" y="459"/>
                  <a:pt x="68" y="496"/>
                  <a:pt x="71" y="531"/>
                </a:cubicBezTo>
                <a:cubicBezTo>
                  <a:pt x="74" y="566"/>
                  <a:pt x="54" y="605"/>
                  <a:pt x="49" y="624"/>
                </a:cubicBez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7468" name="Picture 408" descr="acti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712" y="5157192"/>
            <a:ext cx="281940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0" name="Text Box 411"/>
          <p:cNvSpPr txBox="1">
            <a:spLocks noChangeArrowheads="1"/>
          </p:cNvSpPr>
          <p:nvPr/>
        </p:nvSpPr>
        <p:spPr bwMode="auto">
          <a:xfrm rot="-2057213">
            <a:off x="-100013" y="539750"/>
            <a:ext cx="1044576" cy="3460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FR" sz="1600" b="1">
                <a:solidFill>
                  <a:srgbClr val="FFFFFF"/>
                </a:solidFill>
                <a:latin typeface="Bookman Old Style" pitchFamily="18" charset="0"/>
              </a:rPr>
              <a:t>RAPPEL</a:t>
            </a:r>
          </a:p>
        </p:txBody>
      </p:sp>
      <p:sp>
        <p:nvSpPr>
          <p:cNvPr id="304" name="Freeform 95"/>
          <p:cNvSpPr>
            <a:spLocks/>
          </p:cNvSpPr>
          <p:nvPr/>
        </p:nvSpPr>
        <p:spPr bwMode="auto">
          <a:xfrm>
            <a:off x="3995936" y="620688"/>
            <a:ext cx="273050" cy="2286000"/>
          </a:xfrm>
          <a:custGeom>
            <a:avLst/>
            <a:gdLst>
              <a:gd name="T0" fmla="*/ 2147483647 w 316"/>
              <a:gd name="T1" fmla="*/ 2147483647 h 1595"/>
              <a:gd name="T2" fmla="*/ 2147483647 w 316"/>
              <a:gd name="T3" fmla="*/ 2147483647 h 1595"/>
              <a:gd name="T4" fmla="*/ 2147483647 w 316"/>
              <a:gd name="T5" fmla="*/ 2147483647 h 1595"/>
              <a:gd name="T6" fmla="*/ 2147483647 w 316"/>
              <a:gd name="T7" fmla="*/ 2147483647 h 1595"/>
              <a:gd name="T8" fmla="*/ 2147483647 w 316"/>
              <a:gd name="T9" fmla="*/ 2147483647 h 1595"/>
              <a:gd name="T10" fmla="*/ 2147483647 w 316"/>
              <a:gd name="T11" fmla="*/ 2147483647 h 1595"/>
              <a:gd name="T12" fmla="*/ 2147483647 w 316"/>
              <a:gd name="T13" fmla="*/ 2147483647 h 1595"/>
              <a:gd name="T14" fmla="*/ 2147483647 w 316"/>
              <a:gd name="T15" fmla="*/ 2147483647 h 159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16"/>
              <a:gd name="T25" fmla="*/ 0 h 1595"/>
              <a:gd name="T26" fmla="*/ 316 w 316"/>
              <a:gd name="T27" fmla="*/ 1595 h 159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16" h="1595">
                <a:moveTo>
                  <a:pt x="316" y="9"/>
                </a:moveTo>
                <a:cubicBezTo>
                  <a:pt x="287" y="9"/>
                  <a:pt x="192" y="0"/>
                  <a:pt x="145" y="8"/>
                </a:cubicBezTo>
                <a:cubicBezTo>
                  <a:pt x="98" y="16"/>
                  <a:pt x="54" y="14"/>
                  <a:pt x="31" y="60"/>
                </a:cubicBezTo>
                <a:cubicBezTo>
                  <a:pt x="8" y="106"/>
                  <a:pt x="10" y="169"/>
                  <a:pt x="7" y="285"/>
                </a:cubicBezTo>
                <a:cubicBezTo>
                  <a:pt x="4" y="401"/>
                  <a:pt x="14" y="570"/>
                  <a:pt x="14" y="756"/>
                </a:cubicBezTo>
                <a:cubicBezTo>
                  <a:pt x="14" y="942"/>
                  <a:pt x="0" y="1266"/>
                  <a:pt x="9" y="1401"/>
                </a:cubicBezTo>
                <a:cubicBezTo>
                  <a:pt x="18" y="1536"/>
                  <a:pt x="38" y="1533"/>
                  <a:pt x="71" y="1564"/>
                </a:cubicBezTo>
                <a:cubicBezTo>
                  <a:pt x="104" y="1595"/>
                  <a:pt x="178" y="1582"/>
                  <a:pt x="206" y="1587"/>
                </a:cubicBezTo>
              </a:path>
            </a:pathLst>
          </a:custGeom>
          <a:noFill/>
          <a:ln w="50800">
            <a:solidFill>
              <a:srgbClr val="FFFF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4359275" y="332656"/>
            <a:ext cx="952505" cy="67710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FF00"/>
                </a:solidFill>
              </a:rPr>
              <a:t>Lactate</a:t>
            </a:r>
          </a:p>
          <a:p>
            <a:pPr algn="ctr"/>
            <a:r>
              <a:rPr lang="fr-FR" b="1" dirty="0" smtClean="0">
                <a:solidFill>
                  <a:srgbClr val="FFFF00"/>
                </a:solidFill>
              </a:rPr>
              <a:t>(MCT1)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4604" y="2780928"/>
            <a:ext cx="874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Lactate</a:t>
            </a:r>
          </a:p>
        </p:txBody>
      </p:sp>
      <p:sp>
        <p:nvSpPr>
          <p:cNvPr id="307" name="Arc 170"/>
          <p:cNvSpPr>
            <a:spLocks/>
          </p:cNvSpPr>
          <p:nvPr/>
        </p:nvSpPr>
        <p:spPr bwMode="auto">
          <a:xfrm rot="5278777" flipV="1">
            <a:off x="5663583" y="1976371"/>
            <a:ext cx="711398" cy="2870166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rgbClr val="FFFF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08" name="Arc 170"/>
          <p:cNvSpPr>
            <a:spLocks/>
          </p:cNvSpPr>
          <p:nvPr/>
        </p:nvSpPr>
        <p:spPr bwMode="auto">
          <a:xfrm rot="5278777" flipH="1" flipV="1">
            <a:off x="6138173" y="2963162"/>
            <a:ext cx="144653" cy="2290536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245496" y="5015984"/>
            <a:ext cx="488950" cy="1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" name="Text Box 173"/>
          <p:cNvSpPr txBox="1">
            <a:spLocks noChangeArrowheads="1"/>
          </p:cNvSpPr>
          <p:nvPr/>
        </p:nvSpPr>
        <p:spPr bwMode="auto">
          <a:xfrm>
            <a:off x="4686672" y="4797152"/>
            <a:ext cx="1311424" cy="369332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800" b="1" dirty="0" smtClean="0">
                <a:solidFill>
                  <a:srgbClr val="FFFF00"/>
                </a:solidFill>
                <a:latin typeface="Arial" charset="0"/>
              </a:rPr>
              <a:t>ADP + Pi </a:t>
            </a:r>
            <a:endParaRPr lang="fr-FR" sz="18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 flipH="1">
            <a:off x="4191000" y="5078381"/>
            <a:ext cx="228600" cy="69059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4284614" y="5410200"/>
            <a:ext cx="35939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Ė</a:t>
            </a:r>
            <a:endParaRPr lang="fr-FR" sz="2800" b="1" dirty="0"/>
          </a:p>
        </p:txBody>
      </p:sp>
      <p:sp>
        <p:nvSpPr>
          <p:cNvPr id="316" name="Text Box 135"/>
          <p:cNvSpPr txBox="1">
            <a:spLocks noChangeArrowheads="1"/>
          </p:cNvSpPr>
          <p:nvPr/>
        </p:nvSpPr>
        <p:spPr bwMode="auto">
          <a:xfrm>
            <a:off x="1259632" y="5828754"/>
            <a:ext cx="9128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1600" b="1" dirty="0">
                <a:solidFill>
                  <a:schemeClr val="bg1"/>
                </a:solidFill>
                <a:latin typeface="Arial" charset="0"/>
              </a:rPr>
              <a:t>a</a:t>
            </a:r>
            <a:r>
              <a:rPr lang="fr-FR" sz="1600" b="1" dirty="0" smtClean="0">
                <a:solidFill>
                  <a:schemeClr val="bg1"/>
                </a:solidFill>
                <a:latin typeface="Arial" charset="0"/>
              </a:rPr>
              <a:t>ctine</a:t>
            </a:r>
            <a:endParaRPr lang="fr-FR" sz="16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17" name="Line 197"/>
          <p:cNvSpPr>
            <a:spLocks noChangeShapeType="1"/>
          </p:cNvSpPr>
          <p:nvPr/>
        </p:nvSpPr>
        <p:spPr bwMode="auto">
          <a:xfrm rot="8268382" flipH="1" flipV="1">
            <a:off x="2333821" y="5722132"/>
            <a:ext cx="584477" cy="1065533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19" name="Freeform 168"/>
          <p:cNvSpPr>
            <a:spLocks/>
          </p:cNvSpPr>
          <p:nvPr/>
        </p:nvSpPr>
        <p:spPr bwMode="auto">
          <a:xfrm>
            <a:off x="1830287" y="836712"/>
            <a:ext cx="596900" cy="1600200"/>
          </a:xfrm>
          <a:custGeom>
            <a:avLst/>
            <a:gdLst>
              <a:gd name="T0" fmla="*/ 2147483647 w 560"/>
              <a:gd name="T1" fmla="*/ 2147483647 h 632"/>
              <a:gd name="T2" fmla="*/ 2147483647 w 560"/>
              <a:gd name="T3" fmla="*/ 2147483647 h 632"/>
              <a:gd name="T4" fmla="*/ 2147483647 w 560"/>
              <a:gd name="T5" fmla="*/ 2147483647 h 632"/>
              <a:gd name="T6" fmla="*/ 2147483647 w 560"/>
              <a:gd name="T7" fmla="*/ 2147483647 h 632"/>
              <a:gd name="T8" fmla="*/ 2147483647 w 560"/>
              <a:gd name="T9" fmla="*/ 2147483647 h 632"/>
              <a:gd name="T10" fmla="*/ 2147483647 w 560"/>
              <a:gd name="T11" fmla="*/ 2147483647 h 632"/>
              <a:gd name="T12" fmla="*/ 2147483647 w 560"/>
              <a:gd name="T13" fmla="*/ 2147483647 h 632"/>
              <a:gd name="T14" fmla="*/ 2147483647 w 560"/>
              <a:gd name="T15" fmla="*/ 2147483647 h 632"/>
              <a:gd name="T16" fmla="*/ 2147483647 w 560"/>
              <a:gd name="T17" fmla="*/ 2147483647 h 632"/>
              <a:gd name="T18" fmla="*/ 2147483647 w 560"/>
              <a:gd name="T19" fmla="*/ 2147483647 h 632"/>
              <a:gd name="T20" fmla="*/ 2147483647 w 560"/>
              <a:gd name="T21" fmla="*/ 2147483647 h 632"/>
              <a:gd name="T22" fmla="*/ 2147483647 w 560"/>
              <a:gd name="T23" fmla="*/ 2147483647 h 632"/>
              <a:gd name="T24" fmla="*/ 2147483647 w 560"/>
              <a:gd name="T25" fmla="*/ 2147483647 h 632"/>
              <a:gd name="T26" fmla="*/ 2147483647 w 560"/>
              <a:gd name="T27" fmla="*/ 2147483647 h 632"/>
              <a:gd name="T28" fmla="*/ 2147483647 w 560"/>
              <a:gd name="T29" fmla="*/ 2147483647 h 632"/>
              <a:gd name="T30" fmla="*/ 2147483647 w 560"/>
              <a:gd name="T31" fmla="*/ 2147483647 h 63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60"/>
              <a:gd name="T49" fmla="*/ 0 h 632"/>
              <a:gd name="T50" fmla="*/ 560 w 560"/>
              <a:gd name="T51" fmla="*/ 632 h 63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60" h="632">
                <a:moveTo>
                  <a:pt x="136" y="8"/>
                </a:moveTo>
                <a:cubicBezTo>
                  <a:pt x="168" y="8"/>
                  <a:pt x="184" y="56"/>
                  <a:pt x="232" y="56"/>
                </a:cubicBezTo>
                <a:cubicBezTo>
                  <a:pt x="280" y="56"/>
                  <a:pt x="376" y="0"/>
                  <a:pt x="424" y="8"/>
                </a:cubicBezTo>
                <a:cubicBezTo>
                  <a:pt x="472" y="16"/>
                  <a:pt x="520" y="64"/>
                  <a:pt x="520" y="104"/>
                </a:cubicBezTo>
                <a:cubicBezTo>
                  <a:pt x="520" y="144"/>
                  <a:pt x="440" y="192"/>
                  <a:pt x="424" y="248"/>
                </a:cubicBezTo>
                <a:cubicBezTo>
                  <a:pt x="408" y="304"/>
                  <a:pt x="408" y="400"/>
                  <a:pt x="424" y="440"/>
                </a:cubicBezTo>
                <a:cubicBezTo>
                  <a:pt x="440" y="480"/>
                  <a:pt x="504" y="464"/>
                  <a:pt x="520" y="488"/>
                </a:cubicBezTo>
                <a:cubicBezTo>
                  <a:pt x="536" y="512"/>
                  <a:pt x="560" y="560"/>
                  <a:pt x="520" y="584"/>
                </a:cubicBezTo>
                <a:cubicBezTo>
                  <a:pt x="480" y="608"/>
                  <a:pt x="360" y="632"/>
                  <a:pt x="280" y="632"/>
                </a:cubicBezTo>
                <a:cubicBezTo>
                  <a:pt x="200" y="632"/>
                  <a:pt x="80" y="608"/>
                  <a:pt x="40" y="584"/>
                </a:cubicBezTo>
                <a:cubicBezTo>
                  <a:pt x="0" y="560"/>
                  <a:pt x="24" y="512"/>
                  <a:pt x="40" y="488"/>
                </a:cubicBezTo>
                <a:cubicBezTo>
                  <a:pt x="56" y="464"/>
                  <a:pt x="120" y="480"/>
                  <a:pt x="136" y="440"/>
                </a:cubicBezTo>
                <a:cubicBezTo>
                  <a:pt x="152" y="400"/>
                  <a:pt x="152" y="296"/>
                  <a:pt x="136" y="248"/>
                </a:cubicBezTo>
                <a:cubicBezTo>
                  <a:pt x="120" y="200"/>
                  <a:pt x="56" y="184"/>
                  <a:pt x="40" y="152"/>
                </a:cubicBezTo>
                <a:cubicBezTo>
                  <a:pt x="24" y="120"/>
                  <a:pt x="24" y="80"/>
                  <a:pt x="40" y="56"/>
                </a:cubicBezTo>
                <a:cubicBezTo>
                  <a:pt x="56" y="32"/>
                  <a:pt x="104" y="8"/>
                  <a:pt x="136" y="8"/>
                </a:cubicBezTo>
                <a:close/>
              </a:path>
            </a:pathLst>
          </a:custGeom>
          <a:solidFill>
            <a:srgbClr val="969696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320" name="Freeform 95"/>
          <p:cNvSpPr>
            <a:spLocks/>
          </p:cNvSpPr>
          <p:nvPr/>
        </p:nvSpPr>
        <p:spPr bwMode="auto">
          <a:xfrm>
            <a:off x="2112169" y="620688"/>
            <a:ext cx="273050" cy="2286000"/>
          </a:xfrm>
          <a:custGeom>
            <a:avLst/>
            <a:gdLst>
              <a:gd name="T0" fmla="*/ 2147483647 w 316"/>
              <a:gd name="T1" fmla="*/ 2147483647 h 1595"/>
              <a:gd name="T2" fmla="*/ 2147483647 w 316"/>
              <a:gd name="T3" fmla="*/ 2147483647 h 1595"/>
              <a:gd name="T4" fmla="*/ 2147483647 w 316"/>
              <a:gd name="T5" fmla="*/ 2147483647 h 1595"/>
              <a:gd name="T6" fmla="*/ 2147483647 w 316"/>
              <a:gd name="T7" fmla="*/ 2147483647 h 1595"/>
              <a:gd name="T8" fmla="*/ 2147483647 w 316"/>
              <a:gd name="T9" fmla="*/ 2147483647 h 1595"/>
              <a:gd name="T10" fmla="*/ 2147483647 w 316"/>
              <a:gd name="T11" fmla="*/ 2147483647 h 1595"/>
              <a:gd name="T12" fmla="*/ 2147483647 w 316"/>
              <a:gd name="T13" fmla="*/ 2147483647 h 1595"/>
              <a:gd name="T14" fmla="*/ 2147483647 w 316"/>
              <a:gd name="T15" fmla="*/ 2147483647 h 159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16"/>
              <a:gd name="T25" fmla="*/ 0 h 1595"/>
              <a:gd name="T26" fmla="*/ 316 w 316"/>
              <a:gd name="T27" fmla="*/ 1595 h 159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16" h="1595">
                <a:moveTo>
                  <a:pt x="316" y="9"/>
                </a:moveTo>
                <a:cubicBezTo>
                  <a:pt x="287" y="9"/>
                  <a:pt x="192" y="0"/>
                  <a:pt x="145" y="8"/>
                </a:cubicBezTo>
                <a:cubicBezTo>
                  <a:pt x="98" y="16"/>
                  <a:pt x="54" y="14"/>
                  <a:pt x="31" y="60"/>
                </a:cubicBezTo>
                <a:cubicBezTo>
                  <a:pt x="8" y="106"/>
                  <a:pt x="10" y="169"/>
                  <a:pt x="7" y="285"/>
                </a:cubicBezTo>
                <a:cubicBezTo>
                  <a:pt x="4" y="401"/>
                  <a:pt x="14" y="570"/>
                  <a:pt x="14" y="756"/>
                </a:cubicBezTo>
                <a:cubicBezTo>
                  <a:pt x="14" y="942"/>
                  <a:pt x="0" y="1266"/>
                  <a:pt x="9" y="1401"/>
                </a:cubicBezTo>
                <a:cubicBezTo>
                  <a:pt x="18" y="1536"/>
                  <a:pt x="38" y="1533"/>
                  <a:pt x="71" y="1564"/>
                </a:cubicBezTo>
                <a:cubicBezTo>
                  <a:pt x="104" y="1595"/>
                  <a:pt x="178" y="1582"/>
                  <a:pt x="206" y="1587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2427187" y="404664"/>
            <a:ext cx="1024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Glucose</a:t>
            </a:r>
          </a:p>
          <a:p>
            <a:r>
              <a:rPr lang="fr-FR" sz="2000" b="1" dirty="0" smtClean="0">
                <a:solidFill>
                  <a:schemeClr val="bg1"/>
                </a:solidFill>
              </a:rPr>
              <a:t>(</a:t>
            </a:r>
            <a:r>
              <a:rPr lang="fr-FR" sz="2000" b="1" dirty="0" err="1" smtClean="0">
                <a:solidFill>
                  <a:schemeClr val="bg1"/>
                </a:solidFill>
              </a:rPr>
              <a:t>Glut</a:t>
            </a:r>
            <a:r>
              <a:rPr lang="fr-FR" sz="2000" b="1" dirty="0" smtClean="0">
                <a:solidFill>
                  <a:schemeClr val="bg1"/>
                </a:solidFill>
              </a:rPr>
              <a:t> 4)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14401" y="159618"/>
            <a:ext cx="5487987" cy="303842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Capillaire coronaire</a:t>
            </a:r>
            <a:endParaRPr lang="fr-FR" b="1" dirty="0"/>
          </a:p>
        </p:txBody>
      </p:sp>
      <p:sp>
        <p:nvSpPr>
          <p:cNvPr id="325" name="ZoneTexte 324"/>
          <p:cNvSpPr txBox="1"/>
          <p:nvPr/>
        </p:nvSpPr>
        <p:spPr>
          <a:xfrm>
            <a:off x="2267744" y="2812866"/>
            <a:ext cx="936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Glucose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27" name="Arc 170"/>
          <p:cNvSpPr>
            <a:spLocks/>
          </p:cNvSpPr>
          <p:nvPr/>
        </p:nvSpPr>
        <p:spPr bwMode="auto">
          <a:xfrm rot="5278777" flipV="1">
            <a:off x="4613842" y="1173770"/>
            <a:ext cx="811470" cy="4640133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97" name="Text Box 211"/>
          <p:cNvSpPr txBox="1">
            <a:spLocks noChangeArrowheads="1"/>
          </p:cNvSpPr>
          <p:nvPr/>
        </p:nvSpPr>
        <p:spPr bwMode="auto">
          <a:xfrm>
            <a:off x="755576" y="476672"/>
            <a:ext cx="6731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800" b="1" dirty="0" smtClean="0">
                <a:solidFill>
                  <a:schemeClr val="bg1"/>
                </a:solidFill>
                <a:latin typeface="Arial" charset="0"/>
              </a:rPr>
              <a:t>AGL </a:t>
            </a:r>
          </a:p>
        </p:txBody>
      </p:sp>
      <p:sp>
        <p:nvSpPr>
          <p:cNvPr id="4" name="Forme libre 3"/>
          <p:cNvSpPr/>
          <p:nvPr/>
        </p:nvSpPr>
        <p:spPr>
          <a:xfrm>
            <a:off x="1024810" y="834390"/>
            <a:ext cx="209630" cy="2125712"/>
          </a:xfrm>
          <a:custGeom>
            <a:avLst/>
            <a:gdLst>
              <a:gd name="connsiteX0" fmla="*/ 26750 w 209630"/>
              <a:gd name="connsiteY0" fmla="*/ 0 h 2125712"/>
              <a:gd name="connsiteX1" fmla="*/ 15320 w 209630"/>
              <a:gd name="connsiteY1" fmla="*/ 1897380 h 2125712"/>
              <a:gd name="connsiteX2" fmla="*/ 209630 w 209630"/>
              <a:gd name="connsiteY2" fmla="*/ 2091690 h 2125712"/>
              <a:gd name="connsiteX3" fmla="*/ 209630 w 209630"/>
              <a:gd name="connsiteY3" fmla="*/ 2091690 h 212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630" h="2125712">
                <a:moveTo>
                  <a:pt x="26750" y="0"/>
                </a:moveTo>
                <a:cubicBezTo>
                  <a:pt x="5795" y="774382"/>
                  <a:pt x="-15160" y="1548765"/>
                  <a:pt x="15320" y="1897380"/>
                </a:cubicBezTo>
                <a:cubicBezTo>
                  <a:pt x="45800" y="2245995"/>
                  <a:pt x="209630" y="2091690"/>
                  <a:pt x="209630" y="2091690"/>
                </a:cubicBezTo>
                <a:lnTo>
                  <a:pt x="209630" y="2091690"/>
                </a:lnTo>
              </a:path>
            </a:pathLst>
          </a:custGeom>
          <a:ln w="381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9" name="Text Box 211"/>
          <p:cNvSpPr txBox="1">
            <a:spLocks noChangeArrowheads="1"/>
          </p:cNvSpPr>
          <p:nvPr/>
        </p:nvSpPr>
        <p:spPr bwMode="auto">
          <a:xfrm>
            <a:off x="1187624" y="2843644"/>
            <a:ext cx="6731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800" b="1" dirty="0" smtClean="0">
                <a:solidFill>
                  <a:schemeClr val="bg1"/>
                </a:solidFill>
                <a:latin typeface="Arial" charset="0"/>
              </a:rPr>
              <a:t>AGL </a:t>
            </a:r>
          </a:p>
        </p:txBody>
      </p:sp>
      <p:sp>
        <p:nvSpPr>
          <p:cNvPr id="300" name="Arc 170"/>
          <p:cNvSpPr>
            <a:spLocks/>
          </p:cNvSpPr>
          <p:nvPr/>
        </p:nvSpPr>
        <p:spPr bwMode="auto">
          <a:xfrm rot="5278777" flipV="1">
            <a:off x="3985389" y="707312"/>
            <a:ext cx="903820" cy="5750979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6793533" y="116632"/>
            <a:ext cx="14141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1 - REPOS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804248" y="476672"/>
            <a:ext cx="17742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2 - EXERCICE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359275" y="4221088"/>
            <a:ext cx="1173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</a:rPr>
              <a:t>Glycogène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5472576" y="4080510"/>
            <a:ext cx="1808334" cy="320040"/>
          </a:xfrm>
          <a:custGeom>
            <a:avLst/>
            <a:gdLst>
              <a:gd name="connsiteX0" fmla="*/ 2394 w 1808334"/>
              <a:gd name="connsiteY0" fmla="*/ 320040 h 320040"/>
              <a:gd name="connsiteX1" fmla="*/ 288144 w 1808334"/>
              <a:gd name="connsiteY1" fmla="*/ 160020 h 320040"/>
              <a:gd name="connsiteX2" fmla="*/ 1808334 w 1808334"/>
              <a:gd name="connsiteY2" fmla="*/ 0 h 320040"/>
              <a:gd name="connsiteX3" fmla="*/ 1808334 w 1808334"/>
              <a:gd name="connsiteY3" fmla="*/ 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8334" h="320040">
                <a:moveTo>
                  <a:pt x="2394" y="320040"/>
                </a:moveTo>
                <a:cubicBezTo>
                  <a:pt x="-5226" y="266700"/>
                  <a:pt x="-12846" y="213360"/>
                  <a:pt x="288144" y="160020"/>
                </a:cubicBezTo>
                <a:cubicBezTo>
                  <a:pt x="589134" y="106680"/>
                  <a:pt x="1808334" y="0"/>
                  <a:pt x="1808334" y="0"/>
                </a:cubicBezTo>
                <a:lnTo>
                  <a:pt x="1808334" y="0"/>
                </a:ln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81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1" dur="500"/>
                                        <p:tgtEl>
                                          <p:spTgt spid="7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55" grpId="0" animBg="1"/>
      <p:bldP spid="7256" grpId="0"/>
      <p:bldP spid="7257" grpId="0"/>
      <p:bldP spid="7325" grpId="0" animBg="1"/>
      <p:bldP spid="7327" grpId="0" animBg="1"/>
      <p:bldP spid="7328" grpId="0" animBg="1"/>
      <p:bldP spid="7349" grpId="0"/>
      <p:bldP spid="7358" grpId="0"/>
      <p:bldP spid="7359" grpId="0" animBg="1"/>
      <p:bldP spid="304" grpId="0" animBg="1"/>
      <p:bldP spid="2" grpId="0"/>
      <p:bldP spid="3" grpId="0"/>
      <p:bldP spid="307" grpId="0" animBg="1"/>
      <p:bldP spid="308" grpId="0" animBg="1"/>
      <p:bldP spid="312" grpId="0" animBg="1"/>
      <p:bldP spid="9" grpId="0"/>
      <p:bldP spid="320" grpId="0" animBg="1"/>
      <p:bldP spid="11" grpId="0"/>
      <p:bldP spid="325" grpId="0"/>
      <p:bldP spid="327" grpId="0" animBg="1"/>
      <p:bldP spid="297" grpId="0"/>
      <p:bldP spid="4" grpId="0" animBg="1"/>
      <p:bldP spid="299" grpId="0"/>
      <p:bldP spid="300" grpId="0" animBg="1"/>
      <p:bldP spid="7" grpId="0"/>
      <p:bldP spid="10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img0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" t="63293" r="55221" b="9482"/>
          <a:stretch/>
        </p:blipFill>
        <p:spPr bwMode="auto">
          <a:xfrm>
            <a:off x="827584" y="578369"/>
            <a:ext cx="5893309" cy="525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932242" y="5835082"/>
            <a:ext cx="56839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Proportion type de substrats utilisés par le cœur au </a:t>
            </a:r>
          </a:p>
          <a:p>
            <a:r>
              <a:rPr lang="fr-FR" sz="2000" b="1" dirty="0" smtClean="0">
                <a:solidFill>
                  <a:schemeClr val="bg1"/>
                </a:solidFill>
              </a:rPr>
              <a:t>repos et selon l’intensité de l’exercice physique.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555776" y="84202"/>
            <a:ext cx="36892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METABOLISME CARDIAQUE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32242" y="65117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90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21250" y="908720"/>
            <a:ext cx="8725209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Avec un entraînement de type aérobie, le pouvoir oxydatif </a:t>
            </a:r>
          </a:p>
          <a:p>
            <a:r>
              <a:rPr lang="fr-FR" sz="2800" dirty="0">
                <a:solidFill>
                  <a:srgbClr val="FFFF00"/>
                </a:solidFill>
              </a:rPr>
              <a:t>d</a:t>
            </a:r>
            <a:r>
              <a:rPr lang="fr-FR" sz="2800" dirty="0" smtClean="0">
                <a:solidFill>
                  <a:srgbClr val="FFFF00"/>
                </a:solidFill>
              </a:rPr>
              <a:t>e mon myocarde peut considérablement augmenter </a:t>
            </a:r>
            <a:r>
              <a:rPr lang="fr-FR" sz="2800" dirty="0" smtClean="0">
                <a:solidFill>
                  <a:srgbClr val="FFC000"/>
                </a:solidFill>
              </a:rPr>
              <a:t>: </a:t>
            </a:r>
          </a:p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dirty="0">
                <a:solidFill>
                  <a:schemeClr val="bg1"/>
                </a:solidFill>
              </a:rPr>
              <a:t>a</a:t>
            </a:r>
            <a:r>
              <a:rPr lang="fr-FR" sz="2400" dirty="0" smtClean="0">
                <a:solidFill>
                  <a:schemeClr val="bg1"/>
                </a:solidFill>
              </a:rPr>
              <a:t>ugmentation des concentrations en:</a:t>
            </a:r>
          </a:p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dirty="0" smtClean="0">
                <a:solidFill>
                  <a:schemeClr val="bg1"/>
                </a:solidFill>
              </a:rPr>
              <a:t>       -  capillaires coronaires, </a:t>
            </a:r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dirty="0" smtClean="0">
                <a:solidFill>
                  <a:schemeClr val="bg1"/>
                </a:solidFill>
              </a:rPr>
              <a:t>       -  myoglobine,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       -  enzymes oxydatives : taille et même nombre de mitochondries,</a:t>
            </a:r>
          </a:p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dirty="0">
                <a:solidFill>
                  <a:schemeClr val="bg1"/>
                </a:solidFill>
              </a:rPr>
              <a:t>c</a:t>
            </a:r>
            <a:r>
              <a:rPr lang="fr-FR" sz="2400" dirty="0" smtClean="0">
                <a:solidFill>
                  <a:schemeClr val="bg1"/>
                </a:solidFill>
              </a:rPr>
              <a:t>e qui pour une intensité infra maximale améliore l’utilisation des 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substrats énergétiques en faveur des AGL et du lactate.</a:t>
            </a:r>
          </a:p>
          <a:p>
            <a:pPr marL="342900" indent="-342900">
              <a:buFontTx/>
              <a:buChar char="-"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endParaRPr lang="fr-FR" sz="2400" dirty="0" smtClean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endParaRPr lang="fr-F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79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img0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08" t="9638" r="7099" b="63273"/>
          <a:stretch/>
        </p:blipFill>
        <p:spPr bwMode="auto">
          <a:xfrm>
            <a:off x="717706" y="476672"/>
            <a:ext cx="7920880" cy="538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07504" y="5862378"/>
            <a:ext cx="91412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Excitation et conduction de l’influx cardiaque (FC intrinsèque). L’influx issu du nœud 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sinusal, atteint le nœud auriculo-ventriculaire, puis se propage dans tout le ventricule.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987824" y="44624"/>
            <a:ext cx="3025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MON INNERVATION …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1"/>
          <p:cNvSpPr txBox="1"/>
          <p:nvPr/>
        </p:nvSpPr>
        <p:spPr>
          <a:xfrm rot="19559555">
            <a:off x="279346" y="256162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55776" y="6546830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82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img0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08" t="35904" r="7099" b="37831"/>
          <a:stretch/>
        </p:blipFill>
        <p:spPr bwMode="auto">
          <a:xfrm>
            <a:off x="537129" y="678177"/>
            <a:ext cx="7635271" cy="503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89866" y="5730988"/>
            <a:ext cx="8278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Séquence temporelle (en fractions de secondes) de la propagation de l’influx 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nerveux depuis le nœud sinusal jusqu’aux fibres du myocarde.</a:t>
            </a:r>
          </a:p>
          <a:p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98237" y="116631"/>
            <a:ext cx="7402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VITESSE DE LA PROPAGATION DE MA DEPOLARISATION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Ellipse 4"/>
          <p:cNvSpPr/>
          <p:nvPr/>
        </p:nvSpPr>
        <p:spPr>
          <a:xfrm>
            <a:off x="5351512" y="2755467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275856" y="5065785"/>
            <a:ext cx="4572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79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img0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29" t="36822" r="20090" b="37831"/>
          <a:stretch/>
        </p:blipFill>
        <p:spPr bwMode="auto">
          <a:xfrm>
            <a:off x="2418872" y="1033974"/>
            <a:ext cx="4392488" cy="484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Pictures\img0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2" t="18327" r="63275" b="62775"/>
          <a:stretch/>
        </p:blipFill>
        <p:spPr bwMode="auto">
          <a:xfrm>
            <a:off x="179512" y="74019"/>
            <a:ext cx="2072741" cy="210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Pictures\img05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1" t="18340" r="37555" b="62318"/>
          <a:stretch/>
        </p:blipFill>
        <p:spPr bwMode="auto">
          <a:xfrm>
            <a:off x="179512" y="2175469"/>
            <a:ext cx="2072578" cy="218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Pictures\img05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36" t="18261" r="12453" b="60664"/>
          <a:stretch/>
        </p:blipFill>
        <p:spPr bwMode="auto">
          <a:xfrm>
            <a:off x="179512" y="4365104"/>
            <a:ext cx="2072742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Pictures\img05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1" t="41434" r="63494" b="35435"/>
          <a:stretch/>
        </p:blipFill>
        <p:spPr bwMode="auto">
          <a:xfrm>
            <a:off x="6984099" y="44519"/>
            <a:ext cx="2052397" cy="237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er\Pictures\img05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7" t="41434" r="37925" b="35495"/>
          <a:stretch/>
        </p:blipFill>
        <p:spPr bwMode="auto">
          <a:xfrm>
            <a:off x="6984100" y="2420888"/>
            <a:ext cx="205239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er\Pictures\img050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05" t="41434" r="11307" b="38455"/>
          <a:stretch/>
        </p:blipFill>
        <p:spPr bwMode="auto">
          <a:xfrm>
            <a:off x="6984100" y="4869160"/>
            <a:ext cx="2052396" cy="1948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necteur droit avec flèche 9"/>
          <p:cNvCxnSpPr/>
          <p:nvPr/>
        </p:nvCxnSpPr>
        <p:spPr>
          <a:xfrm flipH="1" flipV="1">
            <a:off x="683568" y="1556792"/>
            <a:ext cx="3096344" cy="2232248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flipH="1" flipV="1">
            <a:off x="683568" y="1556792"/>
            <a:ext cx="3672408" cy="1440160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orme libre 15"/>
          <p:cNvSpPr/>
          <p:nvPr/>
        </p:nvSpPr>
        <p:spPr>
          <a:xfrm>
            <a:off x="4037284" y="3538253"/>
            <a:ext cx="1793052" cy="1234915"/>
          </a:xfrm>
          <a:custGeom>
            <a:avLst/>
            <a:gdLst>
              <a:gd name="connsiteX0" fmla="*/ 0 w 1793052"/>
              <a:gd name="connsiteY0" fmla="*/ 471887 h 1234915"/>
              <a:gd name="connsiteX1" fmla="*/ 154236 w 1793052"/>
              <a:gd name="connsiteY1" fmla="*/ 86296 h 1234915"/>
              <a:gd name="connsiteX2" fmla="*/ 341522 w 1793052"/>
              <a:gd name="connsiteY2" fmla="*/ 20195 h 1234915"/>
              <a:gd name="connsiteX3" fmla="*/ 661012 w 1793052"/>
              <a:gd name="connsiteY3" fmla="*/ 361718 h 1234915"/>
              <a:gd name="connsiteX4" fmla="*/ 1266939 w 1793052"/>
              <a:gd name="connsiteY4" fmla="*/ 1121882 h 1234915"/>
              <a:gd name="connsiteX5" fmla="*/ 1432192 w 1793052"/>
              <a:gd name="connsiteY5" fmla="*/ 1232051 h 1234915"/>
              <a:gd name="connsiteX6" fmla="*/ 1641513 w 1793052"/>
              <a:gd name="connsiteY6" fmla="*/ 1132899 h 1234915"/>
              <a:gd name="connsiteX7" fmla="*/ 1784732 w 1793052"/>
              <a:gd name="connsiteY7" fmla="*/ 747308 h 1234915"/>
              <a:gd name="connsiteX8" fmla="*/ 1762698 w 1793052"/>
              <a:gd name="connsiteY8" fmla="*/ 714258 h 1234915"/>
              <a:gd name="connsiteX9" fmla="*/ 1652530 w 1793052"/>
              <a:gd name="connsiteY9" fmla="*/ 372735 h 1234915"/>
              <a:gd name="connsiteX10" fmla="*/ 1652530 w 1793052"/>
              <a:gd name="connsiteY10" fmla="*/ 372735 h 1234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93052" h="1234915">
                <a:moveTo>
                  <a:pt x="0" y="471887"/>
                </a:moveTo>
                <a:cubicBezTo>
                  <a:pt x="48658" y="316732"/>
                  <a:pt x="97316" y="161578"/>
                  <a:pt x="154236" y="86296"/>
                </a:cubicBezTo>
                <a:cubicBezTo>
                  <a:pt x="211156" y="11014"/>
                  <a:pt x="257059" y="-25709"/>
                  <a:pt x="341522" y="20195"/>
                </a:cubicBezTo>
                <a:cubicBezTo>
                  <a:pt x="425985" y="66099"/>
                  <a:pt x="506776" y="178103"/>
                  <a:pt x="661012" y="361718"/>
                </a:cubicBezTo>
                <a:cubicBezTo>
                  <a:pt x="815248" y="545333"/>
                  <a:pt x="1138409" y="976827"/>
                  <a:pt x="1266939" y="1121882"/>
                </a:cubicBezTo>
                <a:cubicBezTo>
                  <a:pt x="1395469" y="1266937"/>
                  <a:pt x="1369763" y="1230215"/>
                  <a:pt x="1432192" y="1232051"/>
                </a:cubicBezTo>
                <a:cubicBezTo>
                  <a:pt x="1494621" y="1233887"/>
                  <a:pt x="1582756" y="1213690"/>
                  <a:pt x="1641513" y="1132899"/>
                </a:cubicBezTo>
                <a:cubicBezTo>
                  <a:pt x="1700270" y="1052109"/>
                  <a:pt x="1764535" y="817081"/>
                  <a:pt x="1784732" y="747308"/>
                </a:cubicBezTo>
                <a:cubicBezTo>
                  <a:pt x="1804929" y="677535"/>
                  <a:pt x="1784732" y="776687"/>
                  <a:pt x="1762698" y="714258"/>
                </a:cubicBezTo>
                <a:cubicBezTo>
                  <a:pt x="1740664" y="651829"/>
                  <a:pt x="1652530" y="372735"/>
                  <a:pt x="1652530" y="372735"/>
                </a:cubicBezTo>
                <a:lnTo>
                  <a:pt x="1652530" y="372735"/>
                </a:lnTo>
              </a:path>
            </a:pathLst>
          </a:custGeom>
          <a:noFill/>
          <a:ln w="57150">
            <a:solidFill>
              <a:schemeClr val="tx1"/>
            </a:solidFill>
            <a:prstDash val="sysDash"/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>
            <a:off x="4608004" y="4205176"/>
            <a:ext cx="440971" cy="903383"/>
          </a:xfrm>
          <a:custGeom>
            <a:avLst/>
            <a:gdLst>
              <a:gd name="connsiteX0" fmla="*/ 374573 w 440971"/>
              <a:gd name="connsiteY0" fmla="*/ 0 h 903383"/>
              <a:gd name="connsiteX1" fmla="*/ 440674 w 440971"/>
              <a:gd name="connsiteY1" fmla="*/ 264405 h 903383"/>
              <a:gd name="connsiteX2" fmla="*/ 396607 w 440971"/>
              <a:gd name="connsiteY2" fmla="*/ 572877 h 903383"/>
              <a:gd name="connsiteX3" fmla="*/ 341523 w 440971"/>
              <a:gd name="connsiteY3" fmla="*/ 760164 h 903383"/>
              <a:gd name="connsiteX4" fmla="*/ 0 w 440971"/>
              <a:gd name="connsiteY4" fmla="*/ 903383 h 903383"/>
              <a:gd name="connsiteX5" fmla="*/ 0 w 440971"/>
              <a:gd name="connsiteY5" fmla="*/ 903383 h 903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0971" h="903383">
                <a:moveTo>
                  <a:pt x="374573" y="0"/>
                </a:moveTo>
                <a:cubicBezTo>
                  <a:pt x="405787" y="84463"/>
                  <a:pt x="437002" y="168926"/>
                  <a:pt x="440674" y="264405"/>
                </a:cubicBezTo>
                <a:cubicBezTo>
                  <a:pt x="444346" y="359884"/>
                  <a:pt x="413132" y="490251"/>
                  <a:pt x="396607" y="572877"/>
                </a:cubicBezTo>
                <a:cubicBezTo>
                  <a:pt x="380082" y="655503"/>
                  <a:pt x="407624" y="705080"/>
                  <a:pt x="341523" y="760164"/>
                </a:cubicBezTo>
                <a:cubicBezTo>
                  <a:pt x="275422" y="815248"/>
                  <a:pt x="0" y="903383"/>
                  <a:pt x="0" y="903383"/>
                </a:cubicBezTo>
                <a:lnTo>
                  <a:pt x="0" y="903383"/>
                </a:lnTo>
              </a:path>
            </a:pathLst>
          </a:custGeom>
          <a:noFill/>
          <a:ln w="57150">
            <a:solidFill>
              <a:schemeClr val="tx1"/>
            </a:solidFill>
            <a:prstDash val="sysDash"/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1" name="Connecteur droit avec flèche 20"/>
          <p:cNvCxnSpPr/>
          <p:nvPr/>
        </p:nvCxnSpPr>
        <p:spPr>
          <a:xfrm flipH="1" flipV="1">
            <a:off x="1115616" y="3789040"/>
            <a:ext cx="3715030" cy="366670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 flipH="1" flipV="1">
            <a:off x="1115616" y="3800056"/>
            <a:ext cx="3818194" cy="915162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Accolade ouvrante 23"/>
          <p:cNvSpPr/>
          <p:nvPr/>
        </p:nvSpPr>
        <p:spPr>
          <a:xfrm rot="17672230">
            <a:off x="4154553" y="4346740"/>
            <a:ext cx="359191" cy="223726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6" name="Connecteur droit avec flèche 25"/>
          <p:cNvCxnSpPr/>
          <p:nvPr/>
        </p:nvCxnSpPr>
        <p:spPr>
          <a:xfrm flipH="1" flipV="1">
            <a:off x="1115616" y="5373216"/>
            <a:ext cx="3096344" cy="202332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ccolade fermante 26"/>
          <p:cNvSpPr/>
          <p:nvPr/>
        </p:nvSpPr>
        <p:spPr>
          <a:xfrm rot="20472123">
            <a:off x="6013498" y="2778877"/>
            <a:ext cx="306866" cy="2403739"/>
          </a:xfrm>
          <a:prstGeom prst="rightBrace">
            <a:avLst>
              <a:gd name="adj1" fmla="val 0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9" name="Connecteur droit avec flèche 28"/>
          <p:cNvCxnSpPr/>
          <p:nvPr/>
        </p:nvCxnSpPr>
        <p:spPr>
          <a:xfrm flipV="1">
            <a:off x="6166931" y="1484784"/>
            <a:ext cx="1735354" cy="2282552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/>
          <p:cNvCxnSpPr/>
          <p:nvPr/>
        </p:nvCxnSpPr>
        <p:spPr>
          <a:xfrm flipV="1">
            <a:off x="6300192" y="3861048"/>
            <a:ext cx="1922512" cy="294662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Ellipse 34"/>
          <p:cNvSpPr/>
          <p:nvPr/>
        </p:nvSpPr>
        <p:spPr>
          <a:xfrm rot="2362559">
            <a:off x="3684432" y="3277134"/>
            <a:ext cx="2808313" cy="2367617"/>
          </a:xfrm>
          <a:prstGeom prst="ellipse">
            <a:avLst/>
          </a:prstGeom>
          <a:noFill/>
          <a:ln w="190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7" name="Connecteur droit avec flèche 36"/>
          <p:cNvCxnSpPr/>
          <p:nvPr/>
        </p:nvCxnSpPr>
        <p:spPr>
          <a:xfrm>
            <a:off x="6300192" y="5167951"/>
            <a:ext cx="1922512" cy="1098882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2267744" y="332656"/>
            <a:ext cx="45600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DEPOLARISATION-REPOLARISATION : ECG</a:t>
            </a:r>
            <a:endParaRPr lang="fr-F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337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5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24" grpId="0" animBg="1"/>
      <p:bldP spid="27" grpId="0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3" descr="frequence-cardiaque-fcm-formule-karvonen-L-1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214688"/>
            <a:ext cx="1430338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 14" descr="Cerveau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1285875"/>
            <a:ext cx="15716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Box 8"/>
          <p:cNvSpPr txBox="1">
            <a:spLocks noChangeArrowheads="1"/>
          </p:cNvSpPr>
          <p:nvPr/>
        </p:nvSpPr>
        <p:spPr bwMode="auto">
          <a:xfrm>
            <a:off x="0" y="-31750"/>
            <a:ext cx="9072563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sz="5500" b="1" dirty="0">
                <a:solidFill>
                  <a:schemeClr val="bg1"/>
                </a:solidFill>
                <a:latin typeface="Calibri" pitchFamily="-108" charset="0"/>
              </a:rPr>
              <a:t>Régulation du rythme sinusal</a:t>
            </a:r>
          </a:p>
        </p:txBody>
      </p:sp>
      <p:sp>
        <p:nvSpPr>
          <p:cNvPr id="31749" name="ZoneTexte 16"/>
          <p:cNvSpPr txBox="1">
            <a:spLocks noChangeArrowheads="1"/>
          </p:cNvSpPr>
          <p:nvPr/>
        </p:nvSpPr>
        <p:spPr bwMode="auto">
          <a:xfrm>
            <a:off x="357188" y="2571750"/>
            <a:ext cx="2643187" cy="64611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800" b="1" dirty="0">
                <a:solidFill>
                  <a:srgbClr val="FFFF00"/>
                </a:solidFill>
                <a:latin typeface="Verdana" pitchFamily="-108" charset="0"/>
              </a:rPr>
              <a:t>Système nerveux sympathique</a:t>
            </a:r>
          </a:p>
        </p:txBody>
      </p:sp>
      <p:sp>
        <p:nvSpPr>
          <p:cNvPr id="31750" name="ZoneTexte 17"/>
          <p:cNvSpPr txBox="1">
            <a:spLocks noChangeArrowheads="1"/>
          </p:cNvSpPr>
          <p:nvPr/>
        </p:nvSpPr>
        <p:spPr bwMode="auto">
          <a:xfrm>
            <a:off x="5857875" y="2571750"/>
            <a:ext cx="2643188" cy="64611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800" b="1" dirty="0">
                <a:solidFill>
                  <a:srgbClr val="FFFF00"/>
                </a:solidFill>
                <a:latin typeface="Verdana" pitchFamily="-108" charset="0"/>
              </a:rPr>
              <a:t>Système nerveux parasympathique</a:t>
            </a:r>
          </a:p>
        </p:txBody>
      </p:sp>
      <p:cxnSp>
        <p:nvCxnSpPr>
          <p:cNvPr id="22" name="Forme 21"/>
          <p:cNvCxnSpPr>
            <a:endCxn id="31749" idx="0"/>
          </p:cNvCxnSpPr>
          <p:nvPr/>
        </p:nvCxnSpPr>
        <p:spPr>
          <a:xfrm rot="10800000" flipV="1">
            <a:off x="1677988" y="1857375"/>
            <a:ext cx="2179637" cy="714375"/>
          </a:xfrm>
          <a:prstGeom prst="bentConnector2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Forme 22"/>
          <p:cNvCxnSpPr>
            <a:stCxn id="31749" idx="2"/>
          </p:cNvCxnSpPr>
          <p:nvPr/>
        </p:nvCxnSpPr>
        <p:spPr>
          <a:xfrm rot="16200000" flipH="1">
            <a:off x="2429669" y="2466182"/>
            <a:ext cx="676275" cy="2179637"/>
          </a:xfrm>
          <a:prstGeom prst="bentConnector2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Forme 25"/>
          <p:cNvCxnSpPr>
            <a:endCxn id="31750" idx="0"/>
          </p:cNvCxnSpPr>
          <p:nvPr/>
        </p:nvCxnSpPr>
        <p:spPr>
          <a:xfrm>
            <a:off x="5286375" y="1857375"/>
            <a:ext cx="1893888" cy="714375"/>
          </a:xfrm>
          <a:prstGeom prst="bentConnector2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Forme 28"/>
          <p:cNvCxnSpPr>
            <a:stCxn id="31750" idx="2"/>
          </p:cNvCxnSpPr>
          <p:nvPr/>
        </p:nvCxnSpPr>
        <p:spPr>
          <a:xfrm rot="5400000">
            <a:off x="5895975" y="2609851"/>
            <a:ext cx="676275" cy="1892300"/>
          </a:xfrm>
          <a:prstGeom prst="bentConnector2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ZoneTexte 40"/>
          <p:cNvSpPr txBox="1"/>
          <p:nvPr/>
        </p:nvSpPr>
        <p:spPr>
          <a:xfrm>
            <a:off x="1785938" y="3429000"/>
            <a:ext cx="428625" cy="40005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rgbClr val="FFFF00"/>
                </a:solidFill>
                <a:latin typeface="Verdana" pitchFamily="34" charset="0"/>
                <a:cs typeface="+mn-cs"/>
              </a:rPr>
              <a:t>+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6643688" y="3429000"/>
            <a:ext cx="428625" cy="40005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rgbClr val="FFFF00"/>
                </a:solidFill>
                <a:latin typeface="Verdana" pitchFamily="34" charset="0"/>
                <a:cs typeface="+mn-cs"/>
              </a:rPr>
              <a:t>-</a:t>
            </a:r>
          </a:p>
        </p:txBody>
      </p:sp>
      <p:sp>
        <p:nvSpPr>
          <p:cNvPr id="43" name="ZoneTexte 42"/>
          <p:cNvSpPr txBox="1">
            <a:spLocks noChangeArrowheads="1"/>
          </p:cNvSpPr>
          <p:nvPr/>
        </p:nvSpPr>
        <p:spPr bwMode="auto">
          <a:xfrm>
            <a:off x="0" y="4869160"/>
            <a:ext cx="91440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sz="3000" b="1" dirty="0">
                <a:solidFill>
                  <a:schemeClr val="bg1"/>
                </a:solidFill>
                <a:latin typeface="Verdana" pitchFamily="-108" charset="0"/>
              </a:rPr>
              <a:t>FC = </a:t>
            </a:r>
            <a:r>
              <a:rPr lang="fr-CA" sz="3000" b="1" dirty="0" err="1">
                <a:solidFill>
                  <a:schemeClr val="bg1"/>
                </a:solidFill>
                <a:latin typeface="Verdana" pitchFamily="-108" charset="0"/>
              </a:rPr>
              <a:t>FC</a:t>
            </a:r>
            <a:r>
              <a:rPr lang="fr-CA" sz="3000" b="1" baseline="-20000" dirty="0" err="1">
                <a:solidFill>
                  <a:schemeClr val="bg1"/>
                </a:solidFill>
                <a:latin typeface="Verdana" pitchFamily="-108" charset="0"/>
              </a:rPr>
              <a:t>i</a:t>
            </a:r>
            <a:r>
              <a:rPr lang="fr-CA" sz="3000" b="1" dirty="0">
                <a:solidFill>
                  <a:schemeClr val="bg1"/>
                </a:solidFill>
                <a:latin typeface="Verdana" pitchFamily="-108" charset="0"/>
              </a:rPr>
              <a:t> * SNS * SNP</a:t>
            </a:r>
          </a:p>
        </p:txBody>
      </p:sp>
      <p:sp>
        <p:nvSpPr>
          <p:cNvPr id="44" name="ZoneTexte 43"/>
          <p:cNvSpPr txBox="1">
            <a:spLocks noChangeArrowheads="1"/>
          </p:cNvSpPr>
          <p:nvPr/>
        </p:nvSpPr>
        <p:spPr bwMode="auto">
          <a:xfrm>
            <a:off x="0" y="635793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-108" charset="0"/>
              </a:rPr>
              <a:t>Rosenblueth et Simeone</a:t>
            </a:r>
            <a:r>
              <a:rPr lang="en-US" sz="2000">
                <a:solidFill>
                  <a:srgbClr val="FFFF00"/>
                </a:solidFill>
                <a:latin typeface="Calibri" pitchFamily="-108" charset="0"/>
              </a:rPr>
              <a:t>. </a:t>
            </a:r>
            <a:r>
              <a:rPr lang="en-US" sz="2000" i="1">
                <a:solidFill>
                  <a:srgbClr val="FFFF00"/>
                </a:solidFill>
                <a:latin typeface="Calibri" pitchFamily="-108" charset="0"/>
              </a:rPr>
              <a:t>Am J Physiol 1934;110:42-55</a:t>
            </a:r>
            <a:endParaRPr lang="fr-FR" sz="2000" i="1">
              <a:solidFill>
                <a:srgbClr val="FFFF00"/>
              </a:solidFill>
              <a:latin typeface="Calibri" pitchFamily="-108" charset="0"/>
            </a:endParaRPr>
          </a:p>
        </p:txBody>
      </p:sp>
      <p:sp>
        <p:nvSpPr>
          <p:cNvPr id="45" name="ZoneTexte 44"/>
          <p:cNvSpPr txBox="1">
            <a:spLocks noChangeArrowheads="1"/>
          </p:cNvSpPr>
          <p:nvPr/>
        </p:nvSpPr>
        <p:spPr bwMode="auto">
          <a:xfrm>
            <a:off x="0" y="5446965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800" dirty="0">
                <a:solidFill>
                  <a:schemeClr val="bg1"/>
                </a:solidFill>
                <a:latin typeface="Calibri" pitchFamily="-108" charset="0"/>
              </a:rPr>
              <a:t>FC = fréquence cardiaque ; </a:t>
            </a:r>
            <a:r>
              <a:rPr lang="fr-FR" sz="1800" dirty="0" err="1">
                <a:solidFill>
                  <a:schemeClr val="bg1"/>
                </a:solidFill>
                <a:latin typeface="Calibri" pitchFamily="-108" charset="0"/>
              </a:rPr>
              <a:t>FCi</a:t>
            </a:r>
            <a:r>
              <a:rPr lang="fr-FR" sz="1800" dirty="0">
                <a:solidFill>
                  <a:schemeClr val="bg1"/>
                </a:solidFill>
                <a:latin typeface="Calibri" pitchFamily="-108" charset="0"/>
              </a:rPr>
              <a:t> = fréquence cardiaque </a:t>
            </a:r>
            <a:r>
              <a:rPr lang="fr-FR" sz="1800" dirty="0" smtClean="0">
                <a:solidFill>
                  <a:schemeClr val="bg1"/>
                </a:solidFill>
                <a:latin typeface="Calibri" pitchFamily="-108" charset="0"/>
              </a:rPr>
              <a:t>intrinsèque</a:t>
            </a:r>
          </a:p>
          <a:p>
            <a:pPr algn="ctr" eaLnBrk="1" hangingPunct="1"/>
            <a:r>
              <a:rPr lang="fr-FR" sz="1800" dirty="0" smtClean="0">
                <a:solidFill>
                  <a:schemeClr val="bg1"/>
                </a:solidFill>
                <a:latin typeface="Calibri" pitchFamily="-108" charset="0"/>
              </a:rPr>
              <a:t>SNS = système nerveux sympathique; SNP = système nerveux parasympathique</a:t>
            </a:r>
            <a:endParaRPr lang="fr-FR" sz="1800" dirty="0">
              <a:solidFill>
                <a:schemeClr val="bg1"/>
              </a:solidFill>
              <a:latin typeface="Calibri" pitchFamily="-108" charset="0"/>
            </a:endParaRPr>
          </a:p>
        </p:txBody>
      </p:sp>
      <p:sp>
        <p:nvSpPr>
          <p:cNvPr id="31760" name="Espace réservé du numéro de diapositive 1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584E7D-AF8F-40B3-9041-CAD9194B90AF}" type="slidenum">
              <a:rPr lang="fr-FR" sz="1200">
                <a:solidFill>
                  <a:srgbClr val="898989"/>
                </a:solidFill>
                <a:latin typeface="Calibri" pitchFamily="-108" charset="0"/>
              </a:rPr>
              <a:pPr eaLnBrk="1" hangingPunct="1"/>
              <a:t>21</a:t>
            </a:fld>
            <a:endParaRPr lang="fr-FR" sz="1200">
              <a:solidFill>
                <a:srgbClr val="898989"/>
              </a:solidFill>
              <a:latin typeface="Calibri" pitchFamily="-10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47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6" t="17107" r="36335" b="20398"/>
          <a:stretch/>
        </p:blipFill>
        <p:spPr bwMode="auto">
          <a:xfrm>
            <a:off x="395536" y="764704"/>
            <a:ext cx="7678369" cy="5481776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1"/>
          <p:cNvSpPr txBox="1"/>
          <p:nvPr/>
        </p:nvSpPr>
        <p:spPr>
          <a:xfrm rot="19559555">
            <a:off x="138379" y="205197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35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img05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37" t="49157" r="18449" b="19197"/>
          <a:stretch/>
        </p:blipFill>
        <p:spPr bwMode="auto">
          <a:xfrm>
            <a:off x="4827519" y="1122242"/>
            <a:ext cx="4064961" cy="46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Pictures\img05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37" t="17510" r="18449" b="51662"/>
          <a:stretch/>
        </p:blipFill>
        <p:spPr bwMode="auto">
          <a:xfrm>
            <a:off x="323528" y="1118223"/>
            <a:ext cx="4176464" cy="4687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186362" y="73392"/>
            <a:ext cx="72823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MON INNERVATION POUR RECEVOIR LES COMMANDES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DU SYTEME NERVEUX AUTONOME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491880" y="1268760"/>
            <a:ext cx="576064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1"/>
                </a:solidFill>
              </a:rPr>
              <a:t>+</a:t>
            </a:r>
            <a:endParaRPr lang="fr-FR" sz="3600" b="1" dirty="0">
              <a:solidFill>
                <a:schemeClr val="tx1"/>
              </a:solidFill>
            </a:endParaRPr>
          </a:p>
        </p:txBody>
      </p:sp>
      <p:sp>
        <p:nvSpPr>
          <p:cNvPr id="6" name="Ellipse 5"/>
          <p:cNvSpPr/>
          <p:nvPr/>
        </p:nvSpPr>
        <p:spPr>
          <a:xfrm>
            <a:off x="8099438" y="1268760"/>
            <a:ext cx="576064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7" name="ZoneTexte 1"/>
          <p:cNvSpPr txBox="1"/>
          <p:nvPr/>
        </p:nvSpPr>
        <p:spPr>
          <a:xfrm rot="19559555">
            <a:off x="282395" y="304224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397937" y="6077997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19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2" r="46692" b="9469"/>
          <a:stretch/>
        </p:blipFill>
        <p:spPr bwMode="auto">
          <a:xfrm>
            <a:off x="0" y="-27384"/>
            <a:ext cx="9143999" cy="6806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622102" y="188640"/>
            <a:ext cx="1478290" cy="338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Nerf de </a:t>
            </a:r>
            <a:r>
              <a:rPr lang="fr-FR" sz="1600" b="1" dirty="0" err="1" smtClean="0"/>
              <a:t>Héring</a:t>
            </a:r>
            <a:r>
              <a:rPr lang="fr-FR" sz="1600" b="1" dirty="0" smtClean="0"/>
              <a:t> </a:t>
            </a:r>
            <a:endParaRPr lang="fr-FR" sz="16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6809888" y="692696"/>
            <a:ext cx="1339854" cy="338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Nerf de Cyon </a:t>
            </a:r>
            <a:endParaRPr lang="fr-FR" sz="16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672337" y="1342122"/>
            <a:ext cx="1203215" cy="502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fr-FR" b="1" dirty="0" smtClean="0">
                <a:solidFill>
                  <a:srgbClr val="002060"/>
                </a:solidFill>
              </a:rPr>
              <a:t>Sinus </a:t>
            </a:r>
          </a:p>
          <a:p>
            <a:pPr algn="ctr">
              <a:lnSpc>
                <a:spcPts val="1600"/>
              </a:lnSpc>
            </a:pPr>
            <a:r>
              <a:rPr lang="fr-FR" b="1" dirty="0" smtClean="0">
                <a:solidFill>
                  <a:srgbClr val="002060"/>
                </a:solidFill>
              </a:rPr>
              <a:t>carotidien </a:t>
            </a:r>
            <a:endParaRPr lang="fr-FR" b="1" dirty="0">
              <a:solidFill>
                <a:srgbClr val="00206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65375" y="2995485"/>
            <a:ext cx="1055097" cy="502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fr-FR" b="1" dirty="0" smtClean="0">
                <a:solidFill>
                  <a:srgbClr val="002060"/>
                </a:solidFill>
              </a:rPr>
              <a:t>Crosse </a:t>
            </a:r>
          </a:p>
          <a:p>
            <a:pPr algn="ctr">
              <a:lnSpc>
                <a:spcPts val="1600"/>
              </a:lnSpc>
            </a:pPr>
            <a:r>
              <a:rPr lang="fr-FR" b="1" dirty="0" smtClean="0">
                <a:solidFill>
                  <a:srgbClr val="002060"/>
                </a:solidFill>
              </a:rPr>
              <a:t>aortique </a:t>
            </a:r>
            <a:endParaRPr lang="fr-FR" b="1" dirty="0">
              <a:solidFill>
                <a:srgbClr val="00206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689237" y="2996952"/>
            <a:ext cx="1538947" cy="502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fr-FR" sz="1400" b="1" dirty="0"/>
              <a:t>P</a:t>
            </a:r>
            <a:r>
              <a:rPr lang="fr-FR" sz="1400" b="1" dirty="0" smtClean="0"/>
              <a:t>neumogastrique </a:t>
            </a:r>
          </a:p>
          <a:p>
            <a:pPr algn="ctr">
              <a:lnSpc>
                <a:spcPts val="1600"/>
              </a:lnSpc>
            </a:pPr>
            <a:r>
              <a:rPr lang="fr-FR" sz="1400" b="1" dirty="0" smtClean="0"/>
              <a:t>(nerf X) </a:t>
            </a:r>
            <a:endParaRPr lang="fr-FR" sz="14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107504" y="-27384"/>
            <a:ext cx="1688743" cy="4514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sz="1400" b="1" dirty="0"/>
              <a:t>c</a:t>
            </a:r>
            <a:r>
              <a:rPr lang="fr-FR" sz="1400" b="1" dirty="0" smtClean="0"/>
              <a:t>entre cardio-</a:t>
            </a:r>
          </a:p>
          <a:p>
            <a:pPr algn="ctr">
              <a:lnSpc>
                <a:spcPts val="1400"/>
              </a:lnSpc>
            </a:pPr>
            <a:r>
              <a:rPr lang="fr-FR" sz="1400" b="1" dirty="0"/>
              <a:t>v</a:t>
            </a:r>
            <a:r>
              <a:rPr lang="fr-FR" sz="1400" b="1" dirty="0" smtClean="0"/>
              <a:t>asculaire stimulé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619672" y="-27384"/>
            <a:ext cx="1046056" cy="453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sz="1400" b="1" dirty="0"/>
              <a:t>n</a:t>
            </a:r>
            <a:r>
              <a:rPr lang="fr-FR" sz="1400" b="1" dirty="0" smtClean="0"/>
              <a:t>erf </a:t>
            </a:r>
          </a:p>
          <a:p>
            <a:pPr algn="ctr">
              <a:lnSpc>
                <a:spcPts val="1400"/>
              </a:lnSpc>
            </a:pPr>
            <a:r>
              <a:rPr lang="fr-FR" sz="1400" b="1" dirty="0" smtClean="0"/>
              <a:t>stimulateur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591716" y="116632"/>
            <a:ext cx="1140826" cy="27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sz="1400" b="1" dirty="0"/>
              <a:t>c</a:t>
            </a:r>
            <a:r>
              <a:rPr lang="fr-FR" sz="1400" b="1" dirty="0" smtClean="0"/>
              <a:t>entre relais </a:t>
            </a:r>
          </a:p>
        </p:txBody>
      </p:sp>
      <p:cxnSp>
        <p:nvCxnSpPr>
          <p:cNvPr id="11" name="Connecteur droit avec flèche 10"/>
          <p:cNvCxnSpPr/>
          <p:nvPr/>
        </p:nvCxnSpPr>
        <p:spPr>
          <a:xfrm flipH="1">
            <a:off x="2627784" y="357917"/>
            <a:ext cx="216024" cy="50405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125343" y="1635090"/>
            <a:ext cx="918264" cy="4257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fr-FR" sz="1400" b="1" dirty="0"/>
              <a:t>n</a:t>
            </a:r>
            <a:r>
              <a:rPr lang="fr-FR" sz="1400" b="1" dirty="0" smtClean="0"/>
              <a:t>erf </a:t>
            </a:r>
          </a:p>
          <a:p>
            <a:pPr algn="ctr">
              <a:lnSpc>
                <a:spcPts val="1300"/>
              </a:lnSpc>
            </a:pPr>
            <a:r>
              <a:rPr lang="fr-FR" sz="1400" b="1" dirty="0" smtClean="0"/>
              <a:t>inhibiteur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35496" y="3911197"/>
            <a:ext cx="1027461" cy="453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sz="1400" b="1" dirty="0" smtClean="0"/>
              <a:t>Centre </a:t>
            </a:r>
          </a:p>
          <a:p>
            <a:pPr algn="ctr">
              <a:lnSpc>
                <a:spcPts val="1400"/>
              </a:lnSpc>
            </a:pPr>
            <a:r>
              <a:rPr lang="fr-FR" sz="1400" b="1" dirty="0" smtClean="0"/>
              <a:t>médullaire 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5496" y="4777794"/>
            <a:ext cx="1022075" cy="4514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b="1" dirty="0"/>
              <a:t>M</a:t>
            </a:r>
            <a:r>
              <a:rPr lang="fr-FR" b="1" dirty="0" smtClean="0"/>
              <a:t>oelle</a:t>
            </a:r>
          </a:p>
          <a:p>
            <a:pPr algn="ctr">
              <a:lnSpc>
                <a:spcPts val="1400"/>
              </a:lnSpc>
            </a:pPr>
            <a:r>
              <a:rPr lang="fr-FR" b="1" dirty="0" smtClean="0"/>
              <a:t>épinière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35496" y="2132856"/>
            <a:ext cx="1069267" cy="4514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b="1" dirty="0" smtClean="0"/>
              <a:t>Bulbe</a:t>
            </a:r>
          </a:p>
          <a:p>
            <a:pPr algn="ctr">
              <a:lnSpc>
                <a:spcPts val="1400"/>
              </a:lnSpc>
            </a:pPr>
            <a:r>
              <a:rPr lang="fr-FR" b="1" dirty="0" smtClean="0"/>
              <a:t>rachidien</a:t>
            </a:r>
          </a:p>
        </p:txBody>
      </p:sp>
      <p:cxnSp>
        <p:nvCxnSpPr>
          <p:cNvPr id="19" name="Connecteur droit avec flèche 18"/>
          <p:cNvCxnSpPr/>
          <p:nvPr/>
        </p:nvCxnSpPr>
        <p:spPr>
          <a:xfrm flipV="1">
            <a:off x="899592" y="1844824"/>
            <a:ext cx="252785" cy="3600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3923928" y="5445224"/>
            <a:ext cx="559961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Rein</a:t>
            </a:r>
            <a:endParaRPr lang="fr-FR" sz="1600" b="1" dirty="0"/>
          </a:p>
        </p:txBody>
      </p:sp>
      <p:sp>
        <p:nvSpPr>
          <p:cNvPr id="23" name="ZoneTexte 22"/>
          <p:cNvSpPr txBox="1"/>
          <p:nvPr/>
        </p:nvSpPr>
        <p:spPr>
          <a:xfrm>
            <a:off x="8172400" y="5826750"/>
            <a:ext cx="766557" cy="4001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Cœur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2" name="Rectangle à coins arrondis 21"/>
          <p:cNvSpPr/>
          <p:nvPr/>
        </p:nvSpPr>
        <p:spPr>
          <a:xfrm>
            <a:off x="3696474" y="6237312"/>
            <a:ext cx="2099662" cy="28803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Vaisseaux sanguins</a:t>
            </a:r>
            <a:endParaRPr lang="fr-FR" b="1" dirty="0"/>
          </a:p>
        </p:txBody>
      </p:sp>
      <p:sp>
        <p:nvSpPr>
          <p:cNvPr id="24" name="ZoneTexte 23"/>
          <p:cNvSpPr txBox="1"/>
          <p:nvPr/>
        </p:nvSpPr>
        <p:spPr>
          <a:xfrm>
            <a:off x="4788024" y="594928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Ʌ</a:t>
            </a:r>
            <a:endParaRPr lang="fr-FR" dirty="0"/>
          </a:p>
        </p:txBody>
      </p:sp>
      <p:sp>
        <p:nvSpPr>
          <p:cNvPr id="25" name="ZoneTexte 24"/>
          <p:cNvSpPr txBox="1"/>
          <p:nvPr/>
        </p:nvSpPr>
        <p:spPr>
          <a:xfrm>
            <a:off x="3910031" y="3320311"/>
            <a:ext cx="849913" cy="4539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sz="1400" b="1" dirty="0" smtClean="0"/>
              <a:t>Ganglion</a:t>
            </a:r>
          </a:p>
          <a:p>
            <a:pPr algn="ctr">
              <a:lnSpc>
                <a:spcPts val="1400"/>
              </a:lnSpc>
            </a:pPr>
            <a:r>
              <a:rPr lang="fr-FR" sz="1400" b="1" dirty="0" smtClean="0"/>
              <a:t>étoilé</a:t>
            </a:r>
            <a:endParaRPr lang="fr-FR" sz="1400" b="1" dirty="0"/>
          </a:p>
        </p:txBody>
      </p:sp>
      <p:sp>
        <p:nvSpPr>
          <p:cNvPr id="26" name="ZoneTexte 25"/>
          <p:cNvSpPr txBox="1"/>
          <p:nvPr/>
        </p:nvSpPr>
        <p:spPr>
          <a:xfrm>
            <a:off x="3778257" y="4221088"/>
            <a:ext cx="10046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Surrénale</a:t>
            </a:r>
            <a:endParaRPr lang="fr-FR" sz="1600" b="1" dirty="0"/>
          </a:p>
        </p:txBody>
      </p:sp>
      <p:sp>
        <p:nvSpPr>
          <p:cNvPr id="31" name="ZoneTexte 30"/>
          <p:cNvSpPr txBox="1"/>
          <p:nvPr/>
        </p:nvSpPr>
        <p:spPr>
          <a:xfrm>
            <a:off x="251520" y="6318612"/>
            <a:ext cx="324499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 smtClean="0"/>
              <a:t>REFLEXE CARDIOACCELERATEUR</a:t>
            </a:r>
            <a:endParaRPr lang="fr-FR" b="1" dirty="0"/>
          </a:p>
        </p:txBody>
      </p:sp>
      <p:sp>
        <p:nvSpPr>
          <p:cNvPr id="33" name="ZoneTexte 32"/>
          <p:cNvSpPr txBox="1"/>
          <p:nvPr/>
        </p:nvSpPr>
        <p:spPr>
          <a:xfrm>
            <a:off x="3693751" y="2473347"/>
            <a:ext cx="1166281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Ganglion</a:t>
            </a:r>
          </a:p>
          <a:p>
            <a:r>
              <a:rPr lang="fr-FR" sz="1400" b="1" dirty="0" smtClean="0"/>
              <a:t>Sympathique</a:t>
            </a:r>
            <a:endParaRPr lang="fr-FR" sz="1400" b="1" dirty="0"/>
          </a:p>
        </p:txBody>
      </p:sp>
      <p:sp>
        <p:nvSpPr>
          <p:cNvPr id="40" name="Rectangle 39"/>
          <p:cNvSpPr/>
          <p:nvPr/>
        </p:nvSpPr>
        <p:spPr>
          <a:xfrm>
            <a:off x="3763809" y="4763809"/>
            <a:ext cx="720080" cy="1053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42" name="Connecteur droit avec flèche 41"/>
          <p:cNvCxnSpPr/>
          <p:nvPr/>
        </p:nvCxnSpPr>
        <p:spPr>
          <a:xfrm>
            <a:off x="4123849" y="4390365"/>
            <a:ext cx="0" cy="55080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ZoneTexte 46"/>
          <p:cNvSpPr txBox="1"/>
          <p:nvPr/>
        </p:nvSpPr>
        <p:spPr>
          <a:xfrm>
            <a:off x="1983175" y="1966981"/>
            <a:ext cx="2104807" cy="4514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fr-FR" sz="1400" b="1" dirty="0" smtClean="0"/>
              <a:t>Centre cardio modérateur</a:t>
            </a:r>
          </a:p>
          <a:p>
            <a:pPr algn="ctr">
              <a:lnSpc>
                <a:spcPts val="1400"/>
              </a:lnSpc>
            </a:pPr>
            <a:r>
              <a:rPr lang="fr-FR" sz="1400" b="1" dirty="0" smtClean="0"/>
              <a:t>inhibé</a:t>
            </a:r>
            <a:endParaRPr lang="fr-FR" sz="1400" b="1" dirty="0"/>
          </a:p>
        </p:txBody>
      </p:sp>
      <p:sp>
        <p:nvSpPr>
          <p:cNvPr id="48" name="Rectangle 47"/>
          <p:cNvSpPr/>
          <p:nvPr/>
        </p:nvSpPr>
        <p:spPr>
          <a:xfrm>
            <a:off x="2915816" y="1763137"/>
            <a:ext cx="780658" cy="2617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48"/>
          <p:cNvSpPr/>
          <p:nvPr/>
        </p:nvSpPr>
        <p:spPr>
          <a:xfrm>
            <a:off x="2280320" y="1763137"/>
            <a:ext cx="635496" cy="130853"/>
          </a:xfrm>
          <a:prstGeom prst="rect">
            <a:avLst/>
          </a:prstGeom>
          <a:solidFill>
            <a:srgbClr val="FFFF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orme libre 49"/>
          <p:cNvSpPr/>
          <p:nvPr/>
        </p:nvSpPr>
        <p:spPr>
          <a:xfrm>
            <a:off x="2373141" y="1828800"/>
            <a:ext cx="547008" cy="171450"/>
          </a:xfrm>
          <a:custGeom>
            <a:avLst/>
            <a:gdLst>
              <a:gd name="connsiteX0" fmla="*/ 541509 w 547008"/>
              <a:gd name="connsiteY0" fmla="*/ 171450 h 171450"/>
              <a:gd name="connsiteX1" fmla="*/ 541509 w 547008"/>
              <a:gd name="connsiteY1" fmla="*/ 45720 h 171450"/>
              <a:gd name="connsiteX2" fmla="*/ 484359 w 547008"/>
              <a:gd name="connsiteY2" fmla="*/ 22860 h 171450"/>
              <a:gd name="connsiteX3" fmla="*/ 50019 w 547008"/>
              <a:gd name="connsiteY3" fmla="*/ 0 h 171450"/>
              <a:gd name="connsiteX4" fmla="*/ 27159 w 547008"/>
              <a:gd name="connsiteY4" fmla="*/ 22860 h 17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08" h="171450">
                <a:moveTo>
                  <a:pt x="541509" y="171450"/>
                </a:moveTo>
                <a:cubicBezTo>
                  <a:pt x="546271" y="120967"/>
                  <a:pt x="551034" y="70485"/>
                  <a:pt x="541509" y="45720"/>
                </a:cubicBezTo>
                <a:cubicBezTo>
                  <a:pt x="531984" y="20955"/>
                  <a:pt x="566274" y="30480"/>
                  <a:pt x="484359" y="22860"/>
                </a:cubicBezTo>
                <a:cubicBezTo>
                  <a:pt x="402444" y="15240"/>
                  <a:pt x="126219" y="0"/>
                  <a:pt x="50019" y="0"/>
                </a:cubicBezTo>
                <a:cubicBezTo>
                  <a:pt x="-26181" y="0"/>
                  <a:pt x="489" y="11430"/>
                  <a:pt x="27159" y="22860"/>
                </a:cubicBezTo>
              </a:path>
            </a:pathLst>
          </a:cu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Forme libre 50"/>
          <p:cNvSpPr/>
          <p:nvPr/>
        </p:nvSpPr>
        <p:spPr>
          <a:xfrm>
            <a:off x="4640575" y="2420888"/>
            <a:ext cx="291465" cy="648072"/>
          </a:xfrm>
          <a:custGeom>
            <a:avLst/>
            <a:gdLst>
              <a:gd name="connsiteX0" fmla="*/ 0 w 240030"/>
              <a:gd name="connsiteY0" fmla="*/ 0 h 388620"/>
              <a:gd name="connsiteX1" fmla="*/ 125730 w 240030"/>
              <a:gd name="connsiteY1" fmla="*/ 148590 h 388620"/>
              <a:gd name="connsiteX2" fmla="*/ 240030 w 240030"/>
              <a:gd name="connsiteY2" fmla="*/ 388620 h 388620"/>
              <a:gd name="connsiteX3" fmla="*/ 240030 w 240030"/>
              <a:gd name="connsiteY3" fmla="*/ 388620 h 38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" h="388620">
                <a:moveTo>
                  <a:pt x="0" y="0"/>
                </a:moveTo>
                <a:cubicBezTo>
                  <a:pt x="42862" y="41910"/>
                  <a:pt x="85725" y="83820"/>
                  <a:pt x="125730" y="148590"/>
                </a:cubicBezTo>
                <a:cubicBezTo>
                  <a:pt x="165735" y="213360"/>
                  <a:pt x="240030" y="388620"/>
                  <a:pt x="240030" y="388620"/>
                </a:cubicBezTo>
                <a:lnTo>
                  <a:pt x="240030" y="388620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Ellipse 52"/>
          <p:cNvSpPr/>
          <p:nvPr/>
        </p:nvSpPr>
        <p:spPr>
          <a:xfrm>
            <a:off x="3792787" y="497094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55" name="Ellipse 54"/>
          <p:cNvSpPr/>
          <p:nvPr/>
        </p:nvSpPr>
        <p:spPr>
          <a:xfrm>
            <a:off x="2051720" y="2585326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56" name="Ellipse 55"/>
          <p:cNvSpPr/>
          <p:nvPr/>
        </p:nvSpPr>
        <p:spPr>
          <a:xfrm>
            <a:off x="4186808" y="1217174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57" name="Ellipse 56"/>
          <p:cNvSpPr/>
          <p:nvPr/>
        </p:nvSpPr>
        <p:spPr>
          <a:xfrm>
            <a:off x="1187624" y="620688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58" name="Ellipse 57"/>
          <p:cNvSpPr/>
          <p:nvPr/>
        </p:nvSpPr>
        <p:spPr>
          <a:xfrm>
            <a:off x="1763688" y="641110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59" name="Ellipse 58"/>
          <p:cNvSpPr/>
          <p:nvPr/>
        </p:nvSpPr>
        <p:spPr>
          <a:xfrm>
            <a:off x="2699792" y="5321630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60" name="Ellipse 59"/>
          <p:cNvSpPr/>
          <p:nvPr/>
        </p:nvSpPr>
        <p:spPr>
          <a:xfrm>
            <a:off x="2699792" y="4673558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61" name="Ellipse 60"/>
          <p:cNvSpPr/>
          <p:nvPr/>
        </p:nvSpPr>
        <p:spPr>
          <a:xfrm>
            <a:off x="2699792" y="3953478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62" name="Ellipse 61"/>
          <p:cNvSpPr/>
          <p:nvPr/>
        </p:nvSpPr>
        <p:spPr>
          <a:xfrm>
            <a:off x="1907704" y="3377414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63" name="Ellipse 62"/>
          <p:cNvSpPr/>
          <p:nvPr/>
        </p:nvSpPr>
        <p:spPr>
          <a:xfrm>
            <a:off x="1738536" y="4745566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64" name="Ellipse 63"/>
          <p:cNvSpPr/>
          <p:nvPr/>
        </p:nvSpPr>
        <p:spPr>
          <a:xfrm>
            <a:off x="2300799" y="1433198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002060"/>
                </a:solidFill>
              </a:rPr>
              <a:t>-</a:t>
            </a:r>
            <a:endParaRPr lang="fr-FR" sz="2800" b="1" dirty="0">
              <a:solidFill>
                <a:srgbClr val="002060"/>
              </a:solidFill>
            </a:endParaRPr>
          </a:p>
        </p:txBody>
      </p:sp>
      <p:sp>
        <p:nvSpPr>
          <p:cNvPr id="65" name="Ellipse 64"/>
          <p:cNvSpPr/>
          <p:nvPr/>
        </p:nvSpPr>
        <p:spPr>
          <a:xfrm>
            <a:off x="5689950" y="3089382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002060"/>
                </a:solidFill>
              </a:rPr>
              <a:t>-</a:t>
            </a:r>
            <a:endParaRPr lang="fr-FR" sz="2800" b="1" dirty="0">
              <a:solidFill>
                <a:srgbClr val="002060"/>
              </a:solidFill>
            </a:endParaRPr>
          </a:p>
        </p:txBody>
      </p:sp>
      <p:sp>
        <p:nvSpPr>
          <p:cNvPr id="66" name="Ellipse 65"/>
          <p:cNvSpPr/>
          <p:nvPr/>
        </p:nvSpPr>
        <p:spPr>
          <a:xfrm>
            <a:off x="683568" y="1505206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002060"/>
                </a:solidFill>
              </a:rPr>
              <a:t>-</a:t>
            </a:r>
            <a:endParaRPr lang="fr-FR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7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33169" y="303039"/>
            <a:ext cx="2268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ET MON DEBIT ?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23527" y="1484784"/>
            <a:ext cx="8689045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Connaissant ma fréquence cardiaque (FC) et mon VES je peux estimer mon débit :</a:t>
            </a:r>
          </a:p>
          <a:p>
            <a:pPr>
              <a:lnSpc>
                <a:spcPct val="150000"/>
              </a:lnSpc>
            </a:pPr>
            <a:endParaRPr lang="fr-FR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Débit cardiaque = FC x VES</a:t>
            </a:r>
          </a:p>
          <a:p>
            <a:pPr>
              <a:lnSpc>
                <a:spcPct val="150000"/>
              </a:lnSpc>
            </a:pPr>
            <a:endParaRPr lang="fr-FR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Par exemple avec une FC de 80 </a:t>
            </a:r>
            <a:r>
              <a:rPr lang="fr-FR" sz="2000" dirty="0" err="1" smtClean="0">
                <a:solidFill>
                  <a:schemeClr val="bg1"/>
                </a:solidFill>
              </a:rPr>
              <a:t>bpm</a:t>
            </a:r>
            <a:r>
              <a:rPr lang="fr-FR" sz="2000" dirty="0" smtClean="0">
                <a:solidFill>
                  <a:schemeClr val="bg1"/>
                </a:solidFill>
              </a:rPr>
              <a:t> au repos mon débit peut être estimé entre 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4,8 et 6,4 L.min</a:t>
            </a:r>
            <a:r>
              <a:rPr lang="fr-FR" sz="2000" baseline="30000" dirty="0" smtClean="0">
                <a:solidFill>
                  <a:schemeClr val="bg1"/>
                </a:solidFill>
              </a:rPr>
              <a:t>-1 </a:t>
            </a:r>
            <a:r>
              <a:rPr lang="fr-FR" sz="2000" dirty="0" smtClean="0">
                <a:solidFill>
                  <a:schemeClr val="bg1"/>
                </a:solidFill>
              </a:rPr>
              <a:t>. Comme le volume sanguin est de l’ordre de 5 L, c’est la totalité</a:t>
            </a:r>
          </a:p>
          <a:p>
            <a:pPr>
              <a:lnSpc>
                <a:spcPct val="150000"/>
              </a:lnSpc>
            </a:pPr>
            <a:r>
              <a:rPr lang="fr-FR" sz="2000" dirty="0">
                <a:solidFill>
                  <a:schemeClr val="bg1"/>
                </a:solidFill>
              </a:rPr>
              <a:t>d</a:t>
            </a:r>
            <a:r>
              <a:rPr lang="fr-FR" sz="2000" dirty="0" smtClean="0">
                <a:solidFill>
                  <a:schemeClr val="bg1"/>
                </a:solidFill>
              </a:rPr>
              <a:t>u sang qui est pompée en 1 minute.</a:t>
            </a:r>
          </a:p>
        </p:txBody>
      </p:sp>
    </p:spTree>
    <p:extLst>
      <p:ext uri="{BB962C8B-B14F-4D97-AF65-F5344CB8AC3E}">
        <p14:creationId xmlns:p14="http://schemas.microsoft.com/office/powerpoint/2010/main" val="235188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520365" y="5734997"/>
            <a:ext cx="1431976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Calibri"/>
              </a:rPr>
              <a:t>pré-charge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31785" y="4899407"/>
            <a:ext cx="1420556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Loi de Frank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-</a:t>
            </a:r>
            <a:r>
              <a:rPr lang="fr-FR" b="1" dirty="0" err="1" smtClean="0">
                <a:solidFill>
                  <a:schemeClr val="bg1"/>
                </a:solidFill>
              </a:rPr>
              <a:t>Starling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65387" y="3241482"/>
            <a:ext cx="1499555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FF00"/>
                </a:solidFill>
              </a:rPr>
              <a:t>Fréquence cardiaque  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20365" y="3241482"/>
            <a:ext cx="1995851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FF00"/>
                </a:solidFill>
              </a:rPr>
              <a:t>Volume </a:t>
            </a:r>
            <a:r>
              <a:rPr lang="fr-FR" b="1" dirty="0">
                <a:solidFill>
                  <a:srgbClr val="FFFF00"/>
                </a:solidFill>
              </a:rPr>
              <a:t>d’éjection </a:t>
            </a:r>
          </a:p>
          <a:p>
            <a:pPr algn="ctr"/>
            <a:r>
              <a:rPr lang="fr-FR" b="1" dirty="0" smtClean="0">
                <a:solidFill>
                  <a:srgbClr val="FFFF00"/>
                </a:solidFill>
              </a:rPr>
              <a:t>systolique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7" name="Image 14" descr="Cerveau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0966" y="1081242"/>
            <a:ext cx="1571625" cy="1143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ZoneTexte 16"/>
          <p:cNvSpPr txBox="1">
            <a:spLocks noChangeArrowheads="1"/>
          </p:cNvSpPr>
          <p:nvPr/>
        </p:nvSpPr>
        <p:spPr bwMode="auto">
          <a:xfrm>
            <a:off x="6876256" y="3102983"/>
            <a:ext cx="2070985" cy="92333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fr-FR" b="1" dirty="0">
                <a:solidFill>
                  <a:srgbClr val="FFFF00"/>
                </a:solidFill>
                <a:latin typeface="Verdana" charset="0"/>
              </a:rPr>
              <a:t>Système nerveux sympathique</a:t>
            </a:r>
          </a:p>
        </p:txBody>
      </p:sp>
      <p:sp>
        <p:nvSpPr>
          <p:cNvPr id="9" name="ZoneTexte 17"/>
          <p:cNvSpPr txBox="1">
            <a:spLocks noChangeArrowheads="1"/>
          </p:cNvSpPr>
          <p:nvPr/>
        </p:nvSpPr>
        <p:spPr bwMode="auto">
          <a:xfrm>
            <a:off x="179512" y="3102982"/>
            <a:ext cx="2016224" cy="92333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fr-FR" b="1" dirty="0">
                <a:solidFill>
                  <a:srgbClr val="FFFF00"/>
                </a:solidFill>
                <a:latin typeface="Verdana" charset="0"/>
              </a:rPr>
              <a:t>Système </a:t>
            </a:r>
            <a:endParaRPr lang="fr-FR" b="1" dirty="0" smtClean="0">
              <a:solidFill>
                <a:srgbClr val="FFFF00"/>
              </a:solidFill>
              <a:latin typeface="Verdana" charset="0"/>
            </a:endParaRPr>
          </a:p>
          <a:p>
            <a:pPr algn="ctr"/>
            <a:r>
              <a:rPr lang="fr-FR" b="1" dirty="0" smtClean="0">
                <a:solidFill>
                  <a:srgbClr val="FFFF00"/>
                </a:solidFill>
                <a:latin typeface="Verdana" charset="0"/>
              </a:rPr>
              <a:t>nerveux para</a:t>
            </a:r>
          </a:p>
          <a:p>
            <a:pPr algn="ctr"/>
            <a:r>
              <a:rPr lang="fr-FR" b="1" dirty="0" smtClean="0">
                <a:solidFill>
                  <a:srgbClr val="FFFF00"/>
                </a:solidFill>
                <a:latin typeface="Verdana" charset="0"/>
              </a:rPr>
              <a:t>sympathique</a:t>
            </a:r>
            <a:endParaRPr lang="fr-FR" b="1" dirty="0">
              <a:solidFill>
                <a:srgbClr val="FFFF00"/>
              </a:solidFill>
              <a:latin typeface="Verdana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528169" y="4055586"/>
            <a:ext cx="1424172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FF00"/>
                </a:solidFill>
              </a:rPr>
              <a:t>contractilité </a:t>
            </a:r>
          </a:p>
          <a:p>
            <a:pPr algn="ctr"/>
            <a:r>
              <a:rPr lang="fr-FR" b="1" dirty="0" smtClean="0">
                <a:solidFill>
                  <a:srgbClr val="FFFF00"/>
                </a:solidFill>
              </a:rPr>
              <a:t>du myocarde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4177555" y="3376206"/>
            <a:ext cx="311304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</a:rPr>
              <a:t>X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555776" y="2521402"/>
            <a:ext cx="3850829" cy="40011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rgbClr val="FFFF00"/>
                </a:solidFill>
              </a:rPr>
              <a:t>DEBIT CARDIAQUE</a:t>
            </a:r>
            <a:endParaRPr lang="fr-FR" sz="2000" b="1" dirty="0">
              <a:solidFill>
                <a:srgbClr val="FFFF00"/>
              </a:solidFill>
            </a:endParaRPr>
          </a:p>
        </p:txBody>
      </p:sp>
      <p:cxnSp>
        <p:nvCxnSpPr>
          <p:cNvPr id="18" name="Forme 25"/>
          <p:cNvCxnSpPr/>
          <p:nvPr/>
        </p:nvCxnSpPr>
        <p:spPr>
          <a:xfrm>
            <a:off x="5465769" y="1599453"/>
            <a:ext cx="2571969" cy="1426005"/>
          </a:xfrm>
          <a:prstGeom prst="bentConnector3">
            <a:avLst>
              <a:gd name="adj1" fmla="val 100218"/>
            </a:avLst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ccolade ouvrante 20"/>
          <p:cNvSpPr/>
          <p:nvPr/>
        </p:nvSpPr>
        <p:spPr>
          <a:xfrm rot="10800000">
            <a:off x="6444209" y="2721456"/>
            <a:ext cx="432047" cy="1980461"/>
          </a:xfrm>
          <a:prstGeom prst="leftBrace">
            <a:avLst>
              <a:gd name="adj1" fmla="val 17009"/>
              <a:gd name="adj2" fmla="val 50000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cxnSp>
        <p:nvCxnSpPr>
          <p:cNvPr id="37" name="Connecteur en angle 36"/>
          <p:cNvCxnSpPr/>
          <p:nvPr/>
        </p:nvCxnSpPr>
        <p:spPr>
          <a:xfrm rot="10800000" flipV="1">
            <a:off x="1259632" y="1720000"/>
            <a:ext cx="2608858" cy="1382982"/>
          </a:xfrm>
          <a:prstGeom prst="bentConnector3">
            <a:avLst>
              <a:gd name="adj1" fmla="val 99946"/>
            </a:avLst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ZoneTexte 56"/>
          <p:cNvSpPr txBox="1"/>
          <p:nvPr/>
        </p:nvSpPr>
        <p:spPr>
          <a:xfrm>
            <a:off x="1403648" y="2521401"/>
            <a:ext cx="428625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Verdana" pitchFamily="34" charset="0"/>
                <a:ea typeface="+mn-ea"/>
                <a:cs typeface="+mn-cs"/>
              </a:rPr>
              <a:t>-</a:t>
            </a:r>
          </a:p>
        </p:txBody>
      </p:sp>
      <p:sp>
        <p:nvSpPr>
          <p:cNvPr id="58" name="ZoneTexte 57"/>
          <p:cNvSpPr txBox="1"/>
          <p:nvPr/>
        </p:nvSpPr>
        <p:spPr>
          <a:xfrm>
            <a:off x="7455743" y="2492896"/>
            <a:ext cx="428625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Verdana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63" name="ZoneTexte 62"/>
          <p:cNvSpPr txBox="1"/>
          <p:nvPr/>
        </p:nvSpPr>
        <p:spPr>
          <a:xfrm>
            <a:off x="2575863" y="4055586"/>
            <a:ext cx="1678600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FF00"/>
                </a:solidFill>
              </a:rPr>
              <a:t>FC = </a:t>
            </a:r>
          </a:p>
          <a:p>
            <a:pPr algn="ctr"/>
            <a:r>
              <a:rPr lang="fr-FR" b="1" dirty="0" err="1" smtClean="0">
                <a:solidFill>
                  <a:srgbClr val="FFFF00"/>
                </a:solidFill>
              </a:rPr>
              <a:t>FCi</a:t>
            </a:r>
            <a:r>
              <a:rPr lang="fr-FR" b="1" dirty="0" smtClean="0">
                <a:solidFill>
                  <a:srgbClr val="FFFF00"/>
                </a:solidFill>
              </a:rPr>
              <a:t> * SNP * SNP</a:t>
            </a:r>
          </a:p>
        </p:txBody>
      </p:sp>
      <p:cxnSp>
        <p:nvCxnSpPr>
          <p:cNvPr id="71" name="Connecteur droit avec flèche 70"/>
          <p:cNvCxnSpPr/>
          <p:nvPr/>
        </p:nvCxnSpPr>
        <p:spPr>
          <a:xfrm flipV="1">
            <a:off x="5185666" y="5545738"/>
            <a:ext cx="0" cy="18925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necteur droit avec flèche 71"/>
          <p:cNvCxnSpPr/>
          <p:nvPr/>
        </p:nvCxnSpPr>
        <p:spPr>
          <a:xfrm flipV="1">
            <a:off x="5185666" y="4708407"/>
            <a:ext cx="0" cy="189259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cteur droit avec flèche 72"/>
          <p:cNvCxnSpPr/>
          <p:nvPr/>
        </p:nvCxnSpPr>
        <p:spPr>
          <a:xfrm flipV="1">
            <a:off x="5185666" y="3844311"/>
            <a:ext cx="0" cy="189259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necteur droit avec flèche 73"/>
          <p:cNvCxnSpPr/>
          <p:nvPr/>
        </p:nvCxnSpPr>
        <p:spPr>
          <a:xfrm flipV="1">
            <a:off x="3385466" y="3844311"/>
            <a:ext cx="0" cy="189259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necteur droit 80"/>
          <p:cNvCxnSpPr/>
          <p:nvPr/>
        </p:nvCxnSpPr>
        <p:spPr>
          <a:xfrm>
            <a:off x="3385466" y="3097465"/>
            <a:ext cx="1825092" cy="1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necteur droit 86"/>
          <p:cNvCxnSpPr/>
          <p:nvPr/>
        </p:nvCxnSpPr>
        <p:spPr>
          <a:xfrm flipH="1" flipV="1">
            <a:off x="3385466" y="3102982"/>
            <a:ext cx="1" cy="13850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necteur droit 87"/>
          <p:cNvCxnSpPr/>
          <p:nvPr/>
        </p:nvCxnSpPr>
        <p:spPr>
          <a:xfrm flipH="1" flipV="1">
            <a:off x="4211959" y="2953450"/>
            <a:ext cx="1" cy="13850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eur droit 88"/>
          <p:cNvCxnSpPr/>
          <p:nvPr/>
        </p:nvCxnSpPr>
        <p:spPr>
          <a:xfrm flipH="1" flipV="1">
            <a:off x="5185666" y="3097466"/>
            <a:ext cx="1" cy="13850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/>
          <p:cNvSpPr/>
          <p:nvPr/>
        </p:nvSpPr>
        <p:spPr>
          <a:xfrm>
            <a:off x="1285531" y="6381328"/>
            <a:ext cx="3790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>
                <a:solidFill>
                  <a:schemeClr val="bg1"/>
                </a:solidFill>
                <a:latin typeface="Calibri" pitchFamily="-108" charset="0"/>
              </a:rPr>
              <a:t>FCi</a:t>
            </a:r>
            <a:r>
              <a:rPr lang="fr-FR" b="1" dirty="0">
                <a:solidFill>
                  <a:schemeClr val="bg1"/>
                </a:solidFill>
                <a:latin typeface="Calibri" pitchFamily="-108" charset="0"/>
              </a:rPr>
              <a:t> = fréquence cardiaque intrinsèque</a:t>
            </a:r>
            <a:endParaRPr lang="fr-FR" b="1" dirty="0"/>
          </a:p>
        </p:txBody>
      </p:sp>
      <p:sp>
        <p:nvSpPr>
          <p:cNvPr id="98" name="Accolade ouvrante 97"/>
          <p:cNvSpPr/>
          <p:nvPr/>
        </p:nvSpPr>
        <p:spPr>
          <a:xfrm>
            <a:off x="2195736" y="2708920"/>
            <a:ext cx="432047" cy="1980461"/>
          </a:xfrm>
          <a:prstGeom prst="leftBrace">
            <a:avLst>
              <a:gd name="adj1" fmla="val 17009"/>
              <a:gd name="adj2" fmla="val 50000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137332" y="260648"/>
            <a:ext cx="6391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QU’EST-CE QUI PEUT FAIRE VARIER MON DEBIT ?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66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img04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05" t="13738" r="21224" b="59372"/>
          <a:stretch/>
        </p:blipFill>
        <p:spPr bwMode="auto">
          <a:xfrm>
            <a:off x="727775" y="692696"/>
            <a:ext cx="7891893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necteur droit avec flèche 3"/>
          <p:cNvCxnSpPr/>
          <p:nvPr/>
        </p:nvCxnSpPr>
        <p:spPr>
          <a:xfrm>
            <a:off x="5004048" y="1700808"/>
            <a:ext cx="36004" cy="316835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avec flèche 5"/>
          <p:cNvCxnSpPr/>
          <p:nvPr/>
        </p:nvCxnSpPr>
        <p:spPr>
          <a:xfrm>
            <a:off x="3707904" y="3429000"/>
            <a:ext cx="0" cy="144016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4211960" y="3789040"/>
            <a:ext cx="0" cy="108012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3635896" y="4329100"/>
            <a:ext cx="2544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/>
              <a:t>Entre 40 et 50% VO2max</a:t>
            </a:r>
            <a:endParaRPr lang="fr-FR" b="1"/>
          </a:p>
        </p:txBody>
      </p:sp>
      <p:sp>
        <p:nvSpPr>
          <p:cNvPr id="7" name="ZoneTexte 6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90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50963"/>
            <a:ext cx="8497888" cy="408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32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img07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75" t="49106" r="4724" b="23252"/>
          <a:stretch/>
        </p:blipFill>
        <p:spPr bwMode="auto">
          <a:xfrm>
            <a:off x="2267744" y="980728"/>
            <a:ext cx="5320537" cy="499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Connecteur droit avec flèche 2"/>
          <p:cNvCxnSpPr/>
          <p:nvPr/>
        </p:nvCxnSpPr>
        <p:spPr>
          <a:xfrm>
            <a:off x="4788024" y="1844824"/>
            <a:ext cx="0" cy="338437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avec flèche 4"/>
          <p:cNvCxnSpPr/>
          <p:nvPr/>
        </p:nvCxnSpPr>
        <p:spPr>
          <a:xfrm>
            <a:off x="5220072" y="1844824"/>
            <a:ext cx="0" cy="338437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3690733" y="989896"/>
            <a:ext cx="3709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Inflexion FC vers 85-90 % de VO2max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13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2" t="29121" r="29333" b="11789"/>
          <a:stretch/>
        </p:blipFill>
        <p:spPr bwMode="auto">
          <a:xfrm>
            <a:off x="446501" y="116632"/>
            <a:ext cx="7725899" cy="6100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947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43808" y="245839"/>
            <a:ext cx="2548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DEBIT CARDIAQUE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5496" y="1556792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Q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17249" y="1484784"/>
            <a:ext cx="263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°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47986" y="1636494"/>
            <a:ext cx="87068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= débit cardiaque = VES (volume d’éjection systolique ) x FC (fréquence cardiaque)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5496" y="2970237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Q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17249" y="2898229"/>
            <a:ext cx="263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°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83568" y="2773377"/>
            <a:ext cx="468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dirty="0">
                <a:solidFill>
                  <a:schemeClr val="bg1"/>
                </a:solidFill>
              </a:rPr>
              <a:t> </a:t>
            </a:r>
            <a:r>
              <a:rPr lang="fr-FR" sz="2000" dirty="0" smtClean="0">
                <a:solidFill>
                  <a:schemeClr val="bg1"/>
                </a:solidFill>
              </a:rPr>
              <a:t>                         (ml</a:t>
            </a:r>
            <a:r>
              <a:rPr lang="fr-FR" sz="2000" dirty="0">
                <a:solidFill>
                  <a:schemeClr val="bg1"/>
                </a:solidFill>
              </a:rPr>
              <a:t>. min</a:t>
            </a:r>
            <a:r>
              <a:rPr lang="fr-FR" sz="2000" baseline="30000" dirty="0">
                <a:solidFill>
                  <a:schemeClr val="bg1"/>
                </a:solidFill>
              </a:rPr>
              <a:t>-1</a:t>
            </a:r>
            <a:r>
              <a:rPr lang="fr-FR" sz="2000" dirty="0">
                <a:solidFill>
                  <a:schemeClr val="bg1"/>
                </a:solidFill>
              </a:rPr>
              <a:t>)     </a:t>
            </a:r>
          </a:p>
          <a:p>
            <a:pPr>
              <a:lnSpc>
                <a:spcPct val="150000"/>
              </a:lnSpc>
            </a:pPr>
            <a:r>
              <a:rPr lang="fr-FR" sz="2000" dirty="0">
                <a:solidFill>
                  <a:schemeClr val="bg1"/>
                </a:solidFill>
              </a:rPr>
              <a:t>Différence </a:t>
            </a:r>
            <a:r>
              <a:rPr lang="fr-FR" sz="2000" dirty="0" smtClean="0">
                <a:solidFill>
                  <a:schemeClr val="bg1"/>
                </a:solidFill>
              </a:rPr>
              <a:t>[a </a:t>
            </a:r>
            <a:r>
              <a:rPr lang="fr-FR" sz="2000" dirty="0">
                <a:solidFill>
                  <a:schemeClr val="bg1"/>
                </a:solidFill>
              </a:rPr>
              <a:t>– </a:t>
            </a:r>
            <a:r>
              <a:rPr lang="fr-FR" sz="2000" dirty="0" smtClean="0">
                <a:solidFill>
                  <a:schemeClr val="bg1"/>
                </a:solidFill>
              </a:rPr>
              <a:t>v]O</a:t>
            </a:r>
            <a:r>
              <a:rPr lang="fr-FR" sz="2000" baseline="-25000" dirty="0" smtClean="0">
                <a:solidFill>
                  <a:schemeClr val="bg1"/>
                </a:solidFill>
              </a:rPr>
              <a:t>2</a:t>
            </a:r>
            <a:r>
              <a:rPr lang="fr-FR" sz="2000" dirty="0" smtClean="0">
                <a:solidFill>
                  <a:schemeClr val="bg1"/>
                </a:solidFill>
              </a:rPr>
              <a:t> </a:t>
            </a:r>
            <a:r>
              <a:rPr lang="fr-FR" sz="2000" dirty="0">
                <a:solidFill>
                  <a:schemeClr val="bg1"/>
                </a:solidFill>
              </a:rPr>
              <a:t>(ml</a:t>
            </a:r>
            <a:r>
              <a:rPr lang="fr-FR" sz="2000" dirty="0" smtClean="0">
                <a:solidFill>
                  <a:schemeClr val="bg1"/>
                </a:solidFill>
              </a:rPr>
              <a:t>. 100 </a:t>
            </a:r>
            <a:r>
              <a:rPr lang="fr-FR" sz="2000" dirty="0">
                <a:solidFill>
                  <a:schemeClr val="bg1"/>
                </a:solidFill>
              </a:rPr>
              <a:t>min</a:t>
            </a:r>
            <a:r>
              <a:rPr lang="fr-FR" sz="2000" baseline="30000" dirty="0">
                <a:solidFill>
                  <a:schemeClr val="bg1"/>
                </a:solidFill>
              </a:rPr>
              <a:t>-1</a:t>
            </a:r>
            <a:r>
              <a:rPr lang="fr-FR" sz="2000" dirty="0">
                <a:solidFill>
                  <a:schemeClr val="bg1"/>
                </a:solidFill>
              </a:rPr>
              <a:t> de sang)</a:t>
            </a:r>
          </a:p>
        </p:txBody>
      </p:sp>
      <p:cxnSp>
        <p:nvCxnSpPr>
          <p:cNvPr id="10" name="Connecteur droit 9"/>
          <p:cNvCxnSpPr/>
          <p:nvPr/>
        </p:nvCxnSpPr>
        <p:spPr>
          <a:xfrm flipV="1">
            <a:off x="683568" y="3298338"/>
            <a:ext cx="4176464" cy="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380463" y="30042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=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5076056" y="3021339"/>
            <a:ext cx="7649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X 100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13870" y="2273310"/>
            <a:ext cx="2381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Equation de </a:t>
            </a:r>
            <a:r>
              <a:rPr lang="fr-FR" sz="2400" dirty="0" err="1" smtClean="0">
                <a:solidFill>
                  <a:schemeClr val="bg1"/>
                </a:solidFill>
              </a:rPr>
              <a:t>Fick</a:t>
            </a:r>
            <a:r>
              <a:rPr lang="fr-FR" sz="2400" dirty="0" smtClean="0">
                <a:solidFill>
                  <a:schemeClr val="bg1"/>
                </a:solidFill>
              </a:rPr>
              <a:t> :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17248" y="4005064"/>
            <a:ext cx="8703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Par exemple  avec un  VO</a:t>
            </a:r>
            <a:r>
              <a:rPr lang="fr-FR" baseline="-25000" dirty="0" smtClean="0">
                <a:solidFill>
                  <a:schemeClr val="bg1"/>
                </a:solidFill>
              </a:rPr>
              <a:t>2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de 250 </a:t>
            </a:r>
            <a:r>
              <a:rPr lang="fr-FR" dirty="0" smtClean="0">
                <a:solidFill>
                  <a:schemeClr val="bg1"/>
                </a:solidFill>
              </a:rPr>
              <a:t>ml par minute et une différence </a:t>
            </a:r>
            <a:r>
              <a:rPr lang="fr-FR" dirty="0">
                <a:solidFill>
                  <a:schemeClr val="bg1"/>
                </a:solidFill>
              </a:rPr>
              <a:t>[a – v]O</a:t>
            </a:r>
            <a:r>
              <a:rPr lang="fr-FR" baseline="-25000" dirty="0">
                <a:solidFill>
                  <a:schemeClr val="bg1"/>
                </a:solidFill>
              </a:rPr>
              <a:t>2</a:t>
            </a:r>
            <a:r>
              <a:rPr lang="fr-FR" dirty="0" smtClean="0">
                <a:solidFill>
                  <a:schemeClr val="bg1"/>
                </a:solidFill>
              </a:rPr>
              <a:t>  </a:t>
            </a:r>
            <a:r>
              <a:rPr lang="fr-FR" dirty="0">
                <a:solidFill>
                  <a:schemeClr val="bg1"/>
                </a:solidFill>
              </a:rPr>
              <a:t>de 5 </a:t>
            </a:r>
            <a:r>
              <a:rPr lang="fr-FR" dirty="0" smtClean="0">
                <a:solidFill>
                  <a:schemeClr val="bg1"/>
                </a:solidFill>
              </a:rPr>
              <a:t>ml </a:t>
            </a:r>
            <a:r>
              <a:rPr lang="fr-FR" dirty="0">
                <a:solidFill>
                  <a:schemeClr val="bg1"/>
                </a:solidFill>
              </a:rPr>
              <a:t>d’O</a:t>
            </a:r>
            <a:r>
              <a:rPr lang="fr-FR" baseline="-25000" dirty="0">
                <a:solidFill>
                  <a:schemeClr val="bg1"/>
                </a:solidFill>
              </a:rPr>
              <a:t>2</a:t>
            </a:r>
            <a:endParaRPr lang="fr-FR" dirty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par 100 ml de sang au cours de cette période nous aurions un débit cardiaque de :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9595" y="2852936"/>
            <a:ext cx="5836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VO</a:t>
            </a:r>
            <a:r>
              <a:rPr lang="fr-FR" sz="2000" baseline="-25000" dirty="0" smtClean="0">
                <a:solidFill>
                  <a:schemeClr val="bg1"/>
                </a:solidFill>
              </a:rPr>
              <a:t>2</a:t>
            </a:r>
            <a:endParaRPr lang="fr-FR" sz="2000" dirty="0"/>
          </a:p>
        </p:txBody>
      </p:sp>
      <p:sp>
        <p:nvSpPr>
          <p:cNvPr id="16" name="ZoneTexte 15"/>
          <p:cNvSpPr txBox="1"/>
          <p:nvPr/>
        </p:nvSpPr>
        <p:spPr>
          <a:xfrm>
            <a:off x="35496" y="4986461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Q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117249" y="4914453"/>
            <a:ext cx="263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°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683568" y="4789601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dirty="0">
                <a:solidFill>
                  <a:schemeClr val="bg1"/>
                </a:solidFill>
              </a:rPr>
              <a:t> </a:t>
            </a:r>
            <a:r>
              <a:rPr lang="fr-FR" sz="2000" dirty="0" smtClean="0">
                <a:solidFill>
                  <a:schemeClr val="bg1"/>
                </a:solidFill>
              </a:rPr>
              <a:t>           250 ml</a:t>
            </a:r>
            <a:r>
              <a:rPr lang="fr-FR" sz="2000" dirty="0">
                <a:solidFill>
                  <a:schemeClr val="bg1"/>
                </a:solidFill>
              </a:rPr>
              <a:t>. </a:t>
            </a:r>
            <a:r>
              <a:rPr lang="fr-FR" sz="2000" dirty="0" smtClean="0">
                <a:solidFill>
                  <a:schemeClr val="bg1"/>
                </a:solidFill>
              </a:rPr>
              <a:t>min</a:t>
            </a:r>
            <a:r>
              <a:rPr lang="fr-FR" sz="2000" baseline="30000" dirty="0" smtClean="0">
                <a:solidFill>
                  <a:schemeClr val="bg1"/>
                </a:solidFill>
              </a:rPr>
              <a:t>-1</a:t>
            </a:r>
            <a:r>
              <a:rPr lang="fr-FR" sz="2000" dirty="0" smtClean="0">
                <a:solidFill>
                  <a:schemeClr val="bg1"/>
                </a:solidFill>
              </a:rPr>
              <a:t>     </a:t>
            </a:r>
            <a:endParaRPr lang="fr-FR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    5 ml.100 </a:t>
            </a:r>
            <a:r>
              <a:rPr lang="fr-FR" sz="2000" dirty="0">
                <a:solidFill>
                  <a:schemeClr val="bg1"/>
                </a:solidFill>
              </a:rPr>
              <a:t>min</a:t>
            </a:r>
            <a:r>
              <a:rPr lang="fr-FR" sz="2000" baseline="30000" dirty="0">
                <a:solidFill>
                  <a:schemeClr val="bg1"/>
                </a:solidFill>
              </a:rPr>
              <a:t>-1</a:t>
            </a:r>
            <a:r>
              <a:rPr lang="fr-FR" sz="2000" dirty="0">
                <a:solidFill>
                  <a:schemeClr val="bg1"/>
                </a:solidFill>
              </a:rPr>
              <a:t> de sang)</a:t>
            </a:r>
          </a:p>
        </p:txBody>
      </p:sp>
      <p:cxnSp>
        <p:nvCxnSpPr>
          <p:cNvPr id="19" name="Connecteur droit 18"/>
          <p:cNvCxnSpPr/>
          <p:nvPr/>
        </p:nvCxnSpPr>
        <p:spPr>
          <a:xfrm flipV="1">
            <a:off x="683568" y="5314563"/>
            <a:ext cx="2664296" cy="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380463" y="502043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=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3491880" y="5037563"/>
            <a:ext cx="26837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X 100  = </a:t>
            </a:r>
            <a:r>
              <a:rPr lang="fr-FR" sz="2000" dirty="0">
                <a:solidFill>
                  <a:schemeClr val="bg1"/>
                </a:solidFill>
              </a:rPr>
              <a:t>5 000 ml. min</a:t>
            </a:r>
            <a:r>
              <a:rPr lang="fr-FR" sz="2000" baseline="30000" dirty="0">
                <a:solidFill>
                  <a:schemeClr val="bg1"/>
                </a:solidFill>
              </a:rPr>
              <a:t>-1</a:t>
            </a:r>
            <a:r>
              <a:rPr lang="fr-FR" sz="2000" dirty="0" smtClean="0">
                <a:solidFill>
                  <a:schemeClr val="bg1"/>
                </a:solidFill>
              </a:rPr>
              <a:t> 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2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img06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" t="13173" r="58172" b="60336"/>
          <a:stretch/>
        </p:blipFill>
        <p:spPr bwMode="auto">
          <a:xfrm>
            <a:off x="1187624" y="0"/>
            <a:ext cx="6183051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76716" y="5842336"/>
            <a:ext cx="70513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Variations de la différence artério-veineuse en </a:t>
            </a:r>
            <a:r>
              <a:rPr lang="fr-FR" sz="2000" b="1" dirty="0" smtClean="0">
                <a:solidFill>
                  <a:schemeClr val="bg1"/>
                </a:solidFill>
              </a:rPr>
              <a:t>O</a:t>
            </a:r>
            <a:r>
              <a:rPr lang="fr-FR" sz="2000" b="1" baseline="-25000" dirty="0" smtClean="0">
                <a:solidFill>
                  <a:schemeClr val="bg1"/>
                </a:solidFill>
              </a:rPr>
              <a:t>2</a:t>
            </a:r>
            <a:r>
              <a:rPr lang="fr-FR" sz="2000" b="1" dirty="0" smtClean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rgbClr val="FFFF00"/>
                </a:solidFill>
              </a:rPr>
              <a:t>(CaO</a:t>
            </a:r>
            <a:r>
              <a:rPr lang="fr-FR" sz="2000" b="1" baseline="-25000" dirty="0">
                <a:solidFill>
                  <a:srgbClr val="FFFF00"/>
                </a:solidFill>
              </a:rPr>
              <a:t>2</a:t>
            </a:r>
            <a:r>
              <a:rPr lang="fr-FR" sz="2000" b="1" dirty="0">
                <a:solidFill>
                  <a:srgbClr val="FFFF00"/>
                </a:solidFill>
              </a:rPr>
              <a:t> – CV O</a:t>
            </a:r>
            <a:r>
              <a:rPr lang="fr-FR" sz="2000" b="1" baseline="-25000" dirty="0">
                <a:solidFill>
                  <a:srgbClr val="FFFF00"/>
                </a:solidFill>
              </a:rPr>
              <a:t>2</a:t>
            </a:r>
            <a:r>
              <a:rPr lang="fr-FR" sz="2000" b="1" dirty="0">
                <a:solidFill>
                  <a:srgbClr val="FFFF00"/>
                </a:solidFill>
              </a:rPr>
              <a:t>) </a:t>
            </a:r>
            <a:endParaRPr lang="fr-FR" sz="2000" b="1" dirty="0" smtClean="0">
              <a:solidFill>
                <a:srgbClr val="FFFF00"/>
              </a:solidFill>
            </a:endParaRPr>
          </a:p>
          <a:p>
            <a:r>
              <a:rPr lang="fr-FR" sz="2000" b="1" dirty="0" smtClean="0">
                <a:solidFill>
                  <a:schemeClr val="bg1"/>
                </a:solidFill>
              </a:rPr>
              <a:t>lors </a:t>
            </a:r>
            <a:r>
              <a:rPr lang="fr-FR" sz="2000" b="1" dirty="0">
                <a:solidFill>
                  <a:schemeClr val="bg1"/>
                </a:solidFill>
              </a:rPr>
              <a:t>d’un exercice </a:t>
            </a:r>
            <a:r>
              <a:rPr lang="fr-FR" sz="2000" b="1" dirty="0" smtClean="0">
                <a:solidFill>
                  <a:schemeClr val="bg1"/>
                </a:solidFill>
              </a:rPr>
              <a:t>d’intensité </a:t>
            </a:r>
            <a:r>
              <a:rPr lang="fr-FR" sz="2000" b="1" dirty="0">
                <a:solidFill>
                  <a:schemeClr val="bg1"/>
                </a:solidFill>
              </a:rPr>
              <a:t>croissante et maximale. </a:t>
            </a:r>
            <a:endParaRPr lang="fr-FR" sz="2000" b="1" dirty="0" smtClean="0">
              <a:solidFill>
                <a:schemeClr val="bg1"/>
              </a:solidFill>
            </a:endParaRPr>
          </a:p>
          <a:p>
            <a:r>
              <a:rPr lang="fr-FR" i="1" dirty="0" smtClean="0">
                <a:solidFill>
                  <a:schemeClr val="bg1"/>
                </a:solidFill>
              </a:rPr>
              <a:t>D’après </a:t>
            </a:r>
            <a:r>
              <a:rPr lang="fr-FR" i="1" dirty="0" err="1">
                <a:solidFill>
                  <a:schemeClr val="bg1"/>
                </a:solidFill>
              </a:rPr>
              <a:t>Åstrand</a:t>
            </a:r>
            <a:r>
              <a:rPr lang="fr-FR" i="1" dirty="0">
                <a:solidFill>
                  <a:schemeClr val="bg1"/>
                </a:solidFill>
              </a:rPr>
              <a:t> et </a:t>
            </a:r>
            <a:r>
              <a:rPr lang="fr-FR" i="1" dirty="0" err="1">
                <a:solidFill>
                  <a:schemeClr val="bg1"/>
                </a:solidFill>
              </a:rPr>
              <a:t>Rodhal</a:t>
            </a:r>
            <a:r>
              <a:rPr lang="fr-FR" i="1" dirty="0">
                <a:solidFill>
                  <a:schemeClr val="bg1"/>
                </a:solidFill>
              </a:rPr>
              <a:t> (1986</a:t>
            </a:r>
            <a:r>
              <a:rPr lang="fr-FR" i="1" dirty="0" smtClean="0">
                <a:solidFill>
                  <a:schemeClr val="bg1"/>
                </a:solidFill>
              </a:rPr>
              <a:t>).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8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55786" y="476672"/>
            <a:ext cx="33737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VAISSEAUX</a:t>
            </a:r>
            <a:endParaRPr lang="fr-F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0" t="30947" r="48923" b="26974"/>
          <a:stretch/>
        </p:blipFill>
        <p:spPr bwMode="auto">
          <a:xfrm>
            <a:off x="82270" y="1472806"/>
            <a:ext cx="2035170" cy="2100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95736" y="1835417"/>
            <a:ext cx="46382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fr-FR" b="1" dirty="0" smtClean="0">
                <a:solidFill>
                  <a:schemeClr val="bg1"/>
                </a:solidFill>
              </a:rPr>
              <a:t>→ ARTERES → ARTERIOLES → METARTERIOLES</a:t>
            </a:r>
          </a:p>
          <a:p>
            <a:pPr>
              <a:lnSpc>
                <a:spcPct val="200000"/>
              </a:lnSpc>
            </a:pPr>
            <a:r>
              <a:rPr lang="fr-FR" b="1" dirty="0" smtClean="0">
                <a:solidFill>
                  <a:schemeClr val="bg1"/>
                </a:solidFill>
              </a:rPr>
              <a:t>← VEINES ← VENULES ← CAPILLAIRES ←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0" t="15732" r="44695" b="17600"/>
          <a:stretch/>
        </p:blipFill>
        <p:spPr bwMode="auto">
          <a:xfrm>
            <a:off x="6804248" y="1134676"/>
            <a:ext cx="2232248" cy="2653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113233" y="3589565"/>
            <a:ext cx="2912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Quelques grandeurs…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3528" y="4149080"/>
            <a:ext cx="84607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Mis bout à bout les vaisseaux sanguins pourraient s’étendre sur 160 000 km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soit quatre fois le tour du monde !!!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23528" y="5013176"/>
            <a:ext cx="87863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La densité capillaire d’un muscle squelettique humain se situe entre 2 000 et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3 000 vaisseaux  par millimètre carré ! Densité plus importante pour le myocarde…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23528" y="5877272"/>
            <a:ext cx="87072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La surface totale des parois capillaire est 100 fois celle de la surface corporelle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d’un homme adulte moyen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1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84" t="27355" r="44666" b="27293"/>
          <a:stretch/>
        </p:blipFill>
        <p:spPr bwMode="auto">
          <a:xfrm>
            <a:off x="752273" y="0"/>
            <a:ext cx="7752262" cy="632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79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img06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0" t="11649" r="8744" b="66680"/>
          <a:stretch/>
        </p:blipFill>
        <p:spPr bwMode="auto">
          <a:xfrm>
            <a:off x="14375" y="849174"/>
            <a:ext cx="4323105" cy="3155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Pictures\img06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58" t="34933" r="9014" b="46025"/>
          <a:stretch/>
        </p:blipFill>
        <p:spPr bwMode="auto">
          <a:xfrm>
            <a:off x="4375084" y="862284"/>
            <a:ext cx="4768916" cy="314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0199" y="4365104"/>
            <a:ext cx="912538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Anatomophysiologie d’un lit capillaire. 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La dérivation formée par la </a:t>
            </a:r>
            <a:r>
              <a:rPr lang="fr-FR" sz="2000" dirty="0" err="1" smtClean="0">
                <a:solidFill>
                  <a:schemeClr val="bg1"/>
                </a:solidFill>
              </a:rPr>
              <a:t>métartériole</a:t>
            </a:r>
            <a:r>
              <a:rPr lang="fr-FR" sz="2000" dirty="0" smtClean="0">
                <a:solidFill>
                  <a:schemeClr val="bg1"/>
                </a:solidFill>
              </a:rPr>
              <a:t> permet au sang de contourner les capillaires</a:t>
            </a:r>
          </a:p>
          <a:p>
            <a:pPr>
              <a:lnSpc>
                <a:spcPct val="150000"/>
              </a:lnSpc>
            </a:pPr>
            <a:r>
              <a:rPr lang="fr-FR" sz="2000" dirty="0">
                <a:solidFill>
                  <a:schemeClr val="bg1"/>
                </a:solidFill>
              </a:rPr>
              <a:t>v</a:t>
            </a:r>
            <a:r>
              <a:rPr lang="fr-FR" sz="2000" dirty="0" smtClean="0">
                <a:solidFill>
                  <a:schemeClr val="bg1"/>
                </a:solidFill>
              </a:rPr>
              <a:t>rais lorsque les sphincters pré capillaires sont fermés. Le relâchement des sphincters </a:t>
            </a:r>
          </a:p>
          <a:p>
            <a:pPr>
              <a:lnSpc>
                <a:spcPct val="150000"/>
              </a:lnSpc>
            </a:pPr>
            <a:r>
              <a:rPr lang="fr-FR" sz="2000" dirty="0">
                <a:solidFill>
                  <a:schemeClr val="bg1"/>
                </a:solidFill>
              </a:rPr>
              <a:t>p</a:t>
            </a:r>
            <a:r>
              <a:rPr lang="fr-FR" sz="2000" dirty="0" smtClean="0">
                <a:solidFill>
                  <a:schemeClr val="bg1"/>
                </a:solidFill>
              </a:rPr>
              <a:t>ermet une importante perfusion des territoires irrigués.</a:t>
            </a:r>
          </a:p>
          <a:p>
            <a:pPr>
              <a:lnSpc>
                <a:spcPct val="150000"/>
              </a:lnSpc>
            </a:pP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5" name="ZoneTexte 1"/>
          <p:cNvSpPr txBox="1"/>
          <p:nvPr/>
        </p:nvSpPr>
        <p:spPr>
          <a:xfrm rot="19559555">
            <a:off x="91075" y="205198"/>
            <a:ext cx="84670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 smtClean="0">
                <a:solidFill>
                  <a:schemeClr val="bg1"/>
                </a:solidFill>
              </a:rPr>
              <a:t>Rappel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74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Pictures\img06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8" t="11649" r="53299" b="70533"/>
          <a:stretch/>
        </p:blipFill>
        <p:spPr bwMode="auto">
          <a:xfrm>
            <a:off x="70449" y="706222"/>
            <a:ext cx="4686005" cy="27725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71800" y="2253841"/>
            <a:ext cx="576064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411760" y="1983810"/>
            <a:ext cx="648072" cy="4140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Picture 2" descr="C:\Users\user\Pictures\img06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5" t="29794" r="54033" b="47579"/>
          <a:stretch/>
        </p:blipFill>
        <p:spPr bwMode="auto">
          <a:xfrm>
            <a:off x="4879989" y="1480508"/>
            <a:ext cx="4300523" cy="33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7504" y="3925505"/>
            <a:ext cx="46975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Structure des capillaires (a) et mécanismes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de </a:t>
            </a:r>
            <a:r>
              <a:rPr lang="fr-FR" sz="2000" dirty="0">
                <a:solidFill>
                  <a:schemeClr val="bg1"/>
                </a:solidFill>
              </a:rPr>
              <a:t>p</a:t>
            </a:r>
            <a:r>
              <a:rPr lang="fr-FR" sz="2000" dirty="0" smtClean="0">
                <a:solidFill>
                  <a:schemeClr val="bg1"/>
                </a:solidFill>
              </a:rPr>
              <a:t>assages possibles à travers la paroi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d’une cellule endothéliale (b) 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044055" y="4369386"/>
            <a:ext cx="393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(b)</a:t>
            </a:r>
            <a:endParaRPr lang="fr-FR" sz="1400" b="1" dirty="0"/>
          </a:p>
        </p:txBody>
      </p:sp>
      <p:cxnSp>
        <p:nvCxnSpPr>
          <p:cNvPr id="10" name="Connecteur droit 9"/>
          <p:cNvCxnSpPr/>
          <p:nvPr/>
        </p:nvCxnSpPr>
        <p:spPr>
          <a:xfrm>
            <a:off x="2413451" y="2397856"/>
            <a:ext cx="2466538" cy="2448272"/>
          </a:xfrm>
          <a:prstGeom prst="line">
            <a:avLst/>
          </a:prstGeom>
          <a:ln w="1905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 flipV="1">
            <a:off x="2456288" y="1480508"/>
            <a:ext cx="2423701" cy="503302"/>
          </a:xfrm>
          <a:prstGeom prst="line">
            <a:avLst/>
          </a:prstGeom>
          <a:ln w="1905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74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img07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9" t="8353" r="47957" b="49492"/>
          <a:stretch/>
        </p:blipFill>
        <p:spPr bwMode="auto">
          <a:xfrm>
            <a:off x="2253" y="152404"/>
            <a:ext cx="4785771" cy="668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747261" y="-99392"/>
            <a:ext cx="4299126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*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Les valvules veineuses </a:t>
            </a:r>
            <a:r>
              <a:rPr lang="fr-FR" sz="2000" b="1" dirty="0" smtClean="0">
                <a:solidFill>
                  <a:srgbClr val="FFFF00"/>
                </a:solidFill>
              </a:rPr>
              <a:t>(A) </a:t>
            </a:r>
            <a:r>
              <a:rPr lang="fr-FR" sz="2000" b="1" dirty="0" smtClean="0">
                <a:solidFill>
                  <a:schemeClr val="bg1"/>
                </a:solidFill>
              </a:rPr>
              <a:t>bloquent 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le flux  en sens contraire du sang mais 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ne gênent pas le flot normal </a:t>
            </a:r>
            <a:r>
              <a:rPr lang="fr-FR" sz="2000" b="1" dirty="0" smtClean="0">
                <a:solidFill>
                  <a:srgbClr val="FFFF00"/>
                </a:solidFill>
              </a:rPr>
              <a:t>(B)</a:t>
            </a:r>
            <a:r>
              <a:rPr lang="fr-FR" sz="2000" b="1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fr-FR" sz="2000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fr-FR" sz="20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fr-FR" sz="2000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fr-FR" sz="2000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Le sang peut être poussé dans les 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veines par les contractions de muscles 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locaux </a:t>
            </a:r>
            <a:r>
              <a:rPr lang="fr-FR" sz="2000" b="1" dirty="0" smtClean="0">
                <a:solidFill>
                  <a:srgbClr val="FFFF00"/>
                </a:solidFill>
              </a:rPr>
              <a:t>(C)</a:t>
            </a:r>
            <a:r>
              <a:rPr lang="fr-FR" sz="2000" b="1" dirty="0" smtClean="0">
                <a:solidFill>
                  <a:schemeClr val="bg1"/>
                </a:solidFill>
              </a:rPr>
              <a:t>, par l’action de bandelettes 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musculaires lisses </a:t>
            </a:r>
            <a:r>
              <a:rPr lang="fr-FR" sz="2000" b="1" dirty="0" smtClean="0">
                <a:solidFill>
                  <a:srgbClr val="FFFF00"/>
                </a:solidFill>
              </a:rPr>
              <a:t>(D) </a:t>
            </a:r>
            <a:r>
              <a:rPr lang="fr-FR" sz="2000" b="1" dirty="0" smtClean="0">
                <a:solidFill>
                  <a:schemeClr val="bg1"/>
                </a:solidFill>
              </a:rPr>
              <a:t>et par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smtClean="0">
                <a:solidFill>
                  <a:schemeClr val="bg1"/>
                </a:solidFill>
              </a:rPr>
              <a:t>les 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mouvements respiratoires qui activent</a:t>
            </a:r>
          </a:p>
          <a:p>
            <a:pPr>
              <a:lnSpc>
                <a:spcPct val="1500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aussi la circulation veineuse. 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906500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34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3648" y="29249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79512" y="1484784"/>
            <a:ext cx="8846653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     Pression sanguine = débit cardiaque x résistance périphérique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FFFF00"/>
                </a:solidFill>
              </a:rPr>
              <a:t>Pression systolique  </a:t>
            </a:r>
            <a:r>
              <a:rPr lang="fr-FR" sz="2400" dirty="0" smtClean="0">
                <a:solidFill>
                  <a:schemeClr val="bg1"/>
                </a:solidFill>
              </a:rPr>
              <a:t>: </a:t>
            </a:r>
            <a:r>
              <a:rPr lang="fr-FR" sz="2400" dirty="0">
                <a:solidFill>
                  <a:srgbClr val="FFFF00"/>
                </a:solidFill>
              </a:rPr>
              <a:t>120 mm Hg (16 </a:t>
            </a:r>
            <a:r>
              <a:rPr lang="fr-FR" sz="2400" dirty="0" smtClean="0">
                <a:solidFill>
                  <a:srgbClr val="FFFF00"/>
                </a:solidFill>
              </a:rPr>
              <a:t>kPa) </a:t>
            </a:r>
            <a:r>
              <a:rPr lang="fr-FR" sz="2400" dirty="0" smtClean="0">
                <a:solidFill>
                  <a:schemeClr val="bg1"/>
                </a:solidFill>
              </a:rPr>
              <a:t>fournit </a:t>
            </a:r>
            <a:r>
              <a:rPr lang="fr-FR" sz="2400" b="1" i="1" dirty="0" smtClean="0">
                <a:solidFill>
                  <a:schemeClr val="bg1"/>
                </a:solidFill>
              </a:rPr>
              <a:t>un indice du travail </a:t>
            </a:r>
          </a:p>
          <a:p>
            <a:pPr>
              <a:lnSpc>
                <a:spcPct val="150000"/>
              </a:lnSpc>
            </a:pPr>
            <a:r>
              <a:rPr lang="fr-FR" sz="2400" b="1" i="1" dirty="0" smtClean="0">
                <a:solidFill>
                  <a:schemeClr val="bg1"/>
                </a:solidFill>
              </a:rPr>
              <a:t>cardiaque </a:t>
            </a:r>
            <a:r>
              <a:rPr lang="fr-FR" sz="2400" dirty="0" smtClean="0">
                <a:solidFill>
                  <a:schemeClr val="bg1"/>
                </a:solidFill>
              </a:rPr>
              <a:t>et de la résistance de la paroi artérielle au cours d’une 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bg1"/>
                </a:solidFill>
              </a:rPr>
              <a:t>contraction ventriculaire.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bg1"/>
                </a:solidFill>
              </a:rPr>
              <a:t> </a:t>
            </a:r>
            <a:endParaRPr lang="fr-FR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FFFF00"/>
                </a:solidFill>
              </a:rPr>
              <a:t>Pression diastolique  : 80 </a:t>
            </a:r>
            <a:r>
              <a:rPr lang="fr-FR" sz="2400" dirty="0">
                <a:solidFill>
                  <a:srgbClr val="FFFF00"/>
                </a:solidFill>
              </a:rPr>
              <a:t>mm </a:t>
            </a:r>
            <a:r>
              <a:rPr lang="fr-FR" sz="2400" dirty="0" smtClean="0">
                <a:solidFill>
                  <a:srgbClr val="FFFF00"/>
                </a:solidFill>
              </a:rPr>
              <a:t>Hg (10?6 kPa) </a:t>
            </a:r>
            <a:r>
              <a:rPr lang="fr-FR" sz="2400" dirty="0" smtClean="0">
                <a:solidFill>
                  <a:schemeClr val="bg1"/>
                </a:solidFill>
              </a:rPr>
              <a:t>est un </a:t>
            </a:r>
            <a:r>
              <a:rPr lang="fr-FR" sz="2400" b="1" i="1" dirty="0" smtClean="0">
                <a:solidFill>
                  <a:schemeClr val="bg1"/>
                </a:solidFill>
              </a:rPr>
              <a:t>indice de la </a:t>
            </a:r>
          </a:p>
          <a:p>
            <a:pPr>
              <a:lnSpc>
                <a:spcPct val="150000"/>
              </a:lnSpc>
            </a:pPr>
            <a:r>
              <a:rPr lang="fr-FR" sz="2400" b="1" i="1" dirty="0" smtClean="0">
                <a:solidFill>
                  <a:schemeClr val="bg1"/>
                </a:solidFill>
              </a:rPr>
              <a:t>résistance périphérique</a:t>
            </a:r>
            <a:r>
              <a:rPr lang="fr-FR" sz="2400" dirty="0" smtClean="0">
                <a:solidFill>
                  <a:schemeClr val="bg1"/>
                </a:solidFill>
              </a:rPr>
              <a:t> c’est-à-dire de la facilité </a:t>
            </a:r>
            <a:r>
              <a:rPr lang="fr-FR" sz="2400" dirty="0">
                <a:solidFill>
                  <a:schemeClr val="bg1"/>
                </a:solidFill>
              </a:rPr>
              <a:t>d’écoulement </a:t>
            </a:r>
            <a:r>
              <a:rPr lang="fr-FR" sz="2400" dirty="0" smtClean="0">
                <a:solidFill>
                  <a:schemeClr val="bg1"/>
                </a:solidFill>
              </a:rPr>
              <a:t>du 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bg1"/>
                </a:solidFill>
              </a:rPr>
              <a:t>sang des artérioles vers les capillaires.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endParaRPr lang="fr-FR" sz="2000" dirty="0" smtClean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131840" y="494859"/>
            <a:ext cx="2882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PRESSION SANGUINE</a:t>
            </a:r>
            <a:endParaRPr lang="fr-F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186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12485" r="39750" b="60714"/>
          <a:stretch/>
        </p:blipFill>
        <p:spPr bwMode="auto">
          <a:xfrm>
            <a:off x="323528" y="3881587"/>
            <a:ext cx="8346004" cy="2787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rot="20727613">
            <a:off x="6616931" y="4794829"/>
            <a:ext cx="875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PASyst</a:t>
            </a:r>
            <a:r>
              <a:rPr lang="fr-FR" b="1" dirty="0" smtClean="0"/>
              <a:t>.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6812406" y="5723964"/>
            <a:ext cx="921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PADast</a:t>
            </a:r>
            <a:r>
              <a:rPr lang="fr-FR" b="1" dirty="0" smtClean="0"/>
              <a:t>.</a:t>
            </a:r>
            <a:endParaRPr lang="fr-FR" b="1" dirty="0"/>
          </a:p>
        </p:txBody>
      </p:sp>
      <p:sp>
        <p:nvSpPr>
          <p:cNvPr id="5" name="ZoneTexte 4"/>
          <p:cNvSpPr txBox="1"/>
          <p:nvPr/>
        </p:nvSpPr>
        <p:spPr>
          <a:xfrm rot="21029906">
            <a:off x="6716974" y="5305525"/>
            <a:ext cx="911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PAMoy</a:t>
            </a:r>
            <a:r>
              <a:rPr lang="fr-FR" b="1" dirty="0" smtClean="0"/>
              <a:t>.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107504" y="188640"/>
            <a:ext cx="8928992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700"/>
              </a:lnSpc>
            </a:pPr>
            <a:r>
              <a:rPr lang="fr-FR" sz="2200" dirty="0">
                <a:solidFill>
                  <a:srgbClr val="FFFF00"/>
                </a:solidFill>
              </a:rPr>
              <a:t>Pression artérielle moyenne (Pam) </a:t>
            </a:r>
            <a:r>
              <a:rPr lang="fr-FR" sz="2200" dirty="0">
                <a:solidFill>
                  <a:schemeClr val="bg1"/>
                </a:solidFill>
              </a:rPr>
              <a:t>constitue </a:t>
            </a:r>
            <a:r>
              <a:rPr lang="fr-FR" sz="2200" b="1" i="1" dirty="0">
                <a:solidFill>
                  <a:schemeClr val="bg1"/>
                </a:solidFill>
              </a:rPr>
              <a:t>une mesure de la force </a:t>
            </a:r>
            <a:r>
              <a:rPr lang="fr-FR" sz="2200" b="1" i="1" dirty="0" smtClean="0">
                <a:solidFill>
                  <a:schemeClr val="bg1"/>
                </a:solidFill>
              </a:rPr>
              <a:t>moyenne exercée </a:t>
            </a:r>
            <a:r>
              <a:rPr lang="fr-FR" sz="2200" b="1" i="1" dirty="0">
                <a:solidFill>
                  <a:schemeClr val="bg1"/>
                </a:solidFill>
              </a:rPr>
              <a:t>contre les parois artérielle au cours du cycle cardiaque. </a:t>
            </a:r>
          </a:p>
          <a:p>
            <a:pPr>
              <a:lnSpc>
                <a:spcPts val="2700"/>
              </a:lnSpc>
            </a:pPr>
            <a:r>
              <a:rPr lang="fr-FR" sz="2200" dirty="0">
                <a:solidFill>
                  <a:schemeClr val="bg1"/>
                </a:solidFill>
              </a:rPr>
              <a:t>La Pam est légèrement inférieure à la moyenne arithmétique des valeurs de pression </a:t>
            </a:r>
            <a:r>
              <a:rPr lang="fr-FR" sz="2200" dirty="0" smtClean="0">
                <a:solidFill>
                  <a:schemeClr val="bg1"/>
                </a:solidFill>
              </a:rPr>
              <a:t>de </a:t>
            </a:r>
            <a:r>
              <a:rPr lang="fr-FR" sz="2200" dirty="0">
                <a:solidFill>
                  <a:schemeClr val="bg1"/>
                </a:solidFill>
              </a:rPr>
              <a:t>pression systoliques et diastolique  (durée de la diastole sensiblement plus </a:t>
            </a:r>
            <a:r>
              <a:rPr lang="fr-FR" sz="2200" dirty="0" smtClean="0">
                <a:solidFill>
                  <a:schemeClr val="bg1"/>
                </a:solidFill>
              </a:rPr>
              <a:t>longue que </a:t>
            </a:r>
            <a:r>
              <a:rPr lang="fr-FR" sz="2200" dirty="0">
                <a:solidFill>
                  <a:schemeClr val="bg1"/>
                </a:solidFill>
              </a:rPr>
              <a:t>celle de la systole). </a:t>
            </a:r>
            <a:endParaRPr lang="fr-FR" sz="2200" dirty="0" smtClean="0">
              <a:solidFill>
                <a:schemeClr val="bg1"/>
              </a:solidFill>
            </a:endParaRPr>
          </a:p>
          <a:p>
            <a:endParaRPr lang="fr-FR" sz="2000" dirty="0">
              <a:solidFill>
                <a:schemeClr val="bg1"/>
              </a:solidFill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Pam = P diastolique + [0,333 (P systolique – P diastolique)]</a:t>
            </a:r>
          </a:p>
          <a:p>
            <a:pPr algn="ctr"/>
            <a:endParaRPr lang="fr-FR" sz="2000" dirty="0">
              <a:solidFill>
                <a:schemeClr val="bg1"/>
              </a:solidFill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Exemple avec une P. systolique = 120 mm Hg  et une P. diastolique = 80 mm Hg :</a:t>
            </a:r>
          </a:p>
          <a:p>
            <a:pPr algn="ctr"/>
            <a:endParaRPr lang="fr-FR" sz="2000" dirty="0">
              <a:solidFill>
                <a:schemeClr val="bg1"/>
              </a:solidFill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Pam = 89 + [0,333 (120 – 80</a:t>
            </a:r>
            <a:r>
              <a:rPr lang="fr-FR" sz="2000" dirty="0" smtClean="0">
                <a:solidFill>
                  <a:schemeClr val="bg1"/>
                </a:solidFill>
              </a:rPr>
              <a:t>)  </a:t>
            </a:r>
            <a:r>
              <a:rPr lang="fr-FR" sz="2000" dirty="0">
                <a:solidFill>
                  <a:schemeClr val="bg1"/>
                </a:solidFill>
              </a:rPr>
              <a:t>= 93,3 mm Hg </a:t>
            </a:r>
          </a:p>
        </p:txBody>
      </p:sp>
    </p:spTree>
    <p:extLst>
      <p:ext uri="{BB962C8B-B14F-4D97-AF65-F5344CB8AC3E}">
        <p14:creationId xmlns:p14="http://schemas.microsoft.com/office/powerpoint/2010/main" val="179993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Pictures\img07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0" t="61044" r="45233" b="5863"/>
          <a:stretch/>
        </p:blipFill>
        <p:spPr bwMode="auto">
          <a:xfrm>
            <a:off x="1768730" y="1121585"/>
            <a:ext cx="5328592" cy="522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652120" y="4365104"/>
            <a:ext cx="12538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= 120mm Hg</a:t>
            </a:r>
            <a:endParaRPr lang="fr-FR" sz="16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987824" y="5733256"/>
            <a:ext cx="11496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= 80mm Hg</a:t>
            </a:r>
            <a:endParaRPr lang="fr-FR" sz="1600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827584" y="44624"/>
            <a:ext cx="7210885" cy="1076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600"/>
              </a:lnSpc>
            </a:pPr>
            <a:r>
              <a:rPr lang="fr-FR" sz="2000" b="1" dirty="0" smtClean="0">
                <a:solidFill>
                  <a:schemeClr val="bg1"/>
                </a:solidFill>
              </a:rPr>
              <a:t>Débit sanguin et pression sanguine dans la circulation systémique</a:t>
            </a:r>
            <a:r>
              <a:rPr lang="fr-FR" sz="2000" dirty="0" smtClean="0">
                <a:solidFill>
                  <a:schemeClr val="bg1"/>
                </a:solidFill>
              </a:rPr>
              <a:t>.</a:t>
            </a:r>
          </a:p>
          <a:p>
            <a:pPr algn="ctr">
              <a:lnSpc>
                <a:spcPts val="2600"/>
              </a:lnSpc>
            </a:pPr>
            <a:r>
              <a:rPr lang="fr-FR" sz="2000" i="1" dirty="0" smtClean="0">
                <a:solidFill>
                  <a:srgbClr val="FFFF00"/>
                </a:solidFill>
              </a:rPr>
              <a:t>La baisse de la pression sanguine est directement proportionnelle</a:t>
            </a:r>
          </a:p>
          <a:p>
            <a:pPr algn="ctr">
              <a:lnSpc>
                <a:spcPts val="2600"/>
              </a:lnSpc>
            </a:pPr>
            <a:r>
              <a:rPr lang="fr-FR" sz="2000" i="1" dirty="0">
                <a:solidFill>
                  <a:srgbClr val="FFFF00"/>
                </a:solidFill>
              </a:rPr>
              <a:t>à</a:t>
            </a:r>
            <a:r>
              <a:rPr lang="fr-FR" sz="2000" i="1" dirty="0" smtClean="0">
                <a:solidFill>
                  <a:srgbClr val="FFFF00"/>
                </a:solidFill>
              </a:rPr>
              <a:t> la résistance de chaque partie de l’arbre vasculaire</a:t>
            </a:r>
            <a:endParaRPr lang="fr-FR" sz="2000" i="1" dirty="0">
              <a:solidFill>
                <a:srgbClr val="FFFF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44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" y="819150"/>
            <a:ext cx="7915275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>
            <a:off x="2195736" y="106233"/>
            <a:ext cx="5299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INNERVATION DES VAISSEAUX SANGUINS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71800" y="6347991"/>
            <a:ext cx="279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6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838" y="647700"/>
            <a:ext cx="7934325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771800" y="6347991"/>
            <a:ext cx="279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39752" y="332656"/>
            <a:ext cx="37078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L’ENDOTHELIUM</a:t>
            </a:r>
            <a:endParaRPr lang="fr-FR" sz="4000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1412776"/>
            <a:ext cx="9028625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Enveloppe  monocouche de cellules qui tapisse la surface interne (intima) de tous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les vaisseaux.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400" dirty="0" smtClean="0">
                <a:solidFill>
                  <a:srgbClr val="FFFF00"/>
                </a:solidFill>
              </a:rPr>
              <a:t>Trois fonctions :</a:t>
            </a:r>
          </a:p>
          <a:p>
            <a:endParaRPr lang="fr-FR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Contenir le sang à l’intérieur des vaisseaux sanguins tout en permettant l’échange</a:t>
            </a:r>
          </a:p>
          <a:p>
            <a:r>
              <a:rPr lang="fr-FR" sz="2000" dirty="0">
                <a:solidFill>
                  <a:schemeClr val="bg1"/>
                </a:solidFill>
              </a:rPr>
              <a:t>d</a:t>
            </a:r>
            <a:r>
              <a:rPr lang="fr-FR" sz="2000" dirty="0" smtClean="0">
                <a:solidFill>
                  <a:schemeClr val="bg1"/>
                </a:solidFill>
              </a:rPr>
              <a:t>es substances nutritives avec le milieu intérieur,</a:t>
            </a:r>
          </a:p>
          <a:p>
            <a:endParaRPr lang="fr-FR" sz="20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Impliqué dans les processus d’hémostase,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0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chemeClr val="bg1"/>
                </a:solidFill>
              </a:rPr>
              <a:t>Participe au contrôle de la vasomotricité. </a:t>
            </a:r>
            <a:r>
              <a:rPr lang="fr-FR" sz="2000" dirty="0">
                <a:solidFill>
                  <a:schemeClr val="bg1"/>
                </a:solidFill>
              </a:rPr>
              <a:t>E</a:t>
            </a:r>
            <a:r>
              <a:rPr lang="fr-FR" sz="2000" dirty="0" smtClean="0">
                <a:solidFill>
                  <a:schemeClr val="bg1"/>
                </a:solidFill>
              </a:rPr>
              <a:t>n réponse à la production de divers</a:t>
            </a:r>
          </a:p>
          <a:p>
            <a:r>
              <a:rPr lang="fr-FR" sz="2000" dirty="0">
                <a:solidFill>
                  <a:schemeClr val="bg1"/>
                </a:solidFill>
              </a:rPr>
              <a:t>m</a:t>
            </a:r>
            <a:r>
              <a:rPr lang="fr-FR" sz="2000" dirty="0" smtClean="0">
                <a:solidFill>
                  <a:schemeClr val="bg1"/>
                </a:solidFill>
              </a:rPr>
              <a:t>étabolites et d’hormones mais aussi à l’importance du flux sanguin (</a:t>
            </a:r>
            <a:r>
              <a:rPr lang="fr-FR" sz="2400" b="1" i="1" dirty="0" smtClean="0">
                <a:solidFill>
                  <a:srgbClr val="FFFF00"/>
                </a:solidFill>
              </a:rPr>
              <a:t>effet du </a:t>
            </a:r>
          </a:p>
          <a:p>
            <a:r>
              <a:rPr lang="fr-FR" sz="2400" b="1" i="1" dirty="0" smtClean="0">
                <a:solidFill>
                  <a:srgbClr val="FFFF00"/>
                </a:solidFill>
              </a:rPr>
              <a:t>taux de cisaillement « </a:t>
            </a:r>
            <a:r>
              <a:rPr lang="fr-FR" sz="2400" b="1" i="1" dirty="0" err="1" smtClean="0">
                <a:solidFill>
                  <a:srgbClr val="FFFF00"/>
                </a:solidFill>
              </a:rPr>
              <a:t>shear</a:t>
            </a:r>
            <a:r>
              <a:rPr lang="fr-FR" sz="2400" b="1" i="1" dirty="0" smtClean="0">
                <a:solidFill>
                  <a:srgbClr val="FFFF00"/>
                </a:solidFill>
              </a:rPr>
              <a:t> rate ou </a:t>
            </a:r>
            <a:r>
              <a:rPr lang="fr-FR" sz="2400" b="1" i="1" dirty="0" err="1" smtClean="0">
                <a:solidFill>
                  <a:srgbClr val="FFFF00"/>
                </a:solidFill>
              </a:rPr>
              <a:t>shear</a:t>
            </a:r>
            <a:r>
              <a:rPr lang="fr-FR" sz="2400" b="1" i="1" dirty="0" smtClean="0">
                <a:solidFill>
                  <a:srgbClr val="FFFF00"/>
                </a:solidFill>
              </a:rPr>
              <a:t> stress »</a:t>
            </a:r>
            <a:r>
              <a:rPr lang="fr-FR" sz="2000" dirty="0" smtClean="0">
                <a:solidFill>
                  <a:schemeClr val="bg1"/>
                </a:solidFill>
              </a:rPr>
              <a:t>) l’endothélium génère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de </a:t>
            </a:r>
            <a:r>
              <a:rPr lang="fr-FR" sz="2400" b="1" i="1" dirty="0" smtClean="0">
                <a:solidFill>
                  <a:srgbClr val="FFFF00"/>
                </a:solidFill>
              </a:rPr>
              <a:t>l’oxyde nitrique (NO) </a:t>
            </a:r>
            <a:r>
              <a:rPr lang="fr-FR" sz="2000" dirty="0" smtClean="0">
                <a:solidFill>
                  <a:schemeClr val="bg1"/>
                </a:solidFill>
              </a:rPr>
              <a:t>dont l’effet immédiat est la relaxation de la couche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musculaire des vaisseaux et donc leur </a:t>
            </a:r>
            <a:r>
              <a:rPr lang="fr-FR" sz="2400" b="1" i="1" dirty="0" smtClean="0">
                <a:solidFill>
                  <a:srgbClr val="FFFF00"/>
                </a:solidFill>
              </a:rPr>
              <a:t>vasodilatation.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89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188" y="690563"/>
            <a:ext cx="766762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Connecteur droit avec flèche 7"/>
          <p:cNvCxnSpPr/>
          <p:nvPr/>
        </p:nvCxnSpPr>
        <p:spPr>
          <a:xfrm flipV="1">
            <a:off x="5364088" y="3212976"/>
            <a:ext cx="0" cy="86409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3348304" y="3563724"/>
            <a:ext cx="3599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Taux de cisaillement : « </a:t>
            </a:r>
            <a:r>
              <a:rPr lang="fr-FR" b="1" dirty="0" err="1" smtClean="0"/>
              <a:t>shear</a:t>
            </a:r>
            <a:r>
              <a:rPr lang="fr-FR" b="1" dirty="0" smtClean="0"/>
              <a:t> rate »</a:t>
            </a:r>
            <a:endParaRPr lang="fr-FR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771800" y="6347991"/>
            <a:ext cx="279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9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" y="614363"/>
            <a:ext cx="7848600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771800" y="6347991"/>
            <a:ext cx="279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14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9" y="821010"/>
            <a:ext cx="7427738" cy="53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>
            <a:off x="3210114" y="116632"/>
            <a:ext cx="222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</a:rPr>
              <a:t>En résumé…</a:t>
            </a:r>
            <a:endParaRPr lang="fr-FR" sz="3200" dirty="0">
              <a:solidFill>
                <a:srgbClr val="FFFF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71800" y="6347991"/>
            <a:ext cx="279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4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71599" y="1424873"/>
            <a:ext cx="7200799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RAYON DES ARTERIOLES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990042" y="2649009"/>
            <a:ext cx="2825874" cy="70788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Nerfs vaso-constricteurs</a:t>
            </a:r>
          </a:p>
          <a:p>
            <a:r>
              <a:rPr lang="fr-FR" sz="2000" dirty="0">
                <a:solidFill>
                  <a:schemeClr val="bg1"/>
                </a:solidFill>
              </a:rPr>
              <a:t>s</a:t>
            </a:r>
            <a:r>
              <a:rPr lang="fr-FR" sz="2000" dirty="0" smtClean="0">
                <a:solidFill>
                  <a:schemeClr val="bg1"/>
                </a:solidFill>
              </a:rPr>
              <a:t>ympathiques 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90042" y="4449209"/>
            <a:ext cx="2846100" cy="132343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Nerfs vaso-dilatateurs </a:t>
            </a:r>
          </a:p>
          <a:p>
            <a:r>
              <a:rPr lang="fr-FR" sz="2000" dirty="0">
                <a:solidFill>
                  <a:schemeClr val="bg1"/>
                </a:solidFill>
              </a:rPr>
              <a:t>s</a:t>
            </a:r>
            <a:r>
              <a:rPr lang="fr-FR" sz="2000" dirty="0" smtClean="0">
                <a:solidFill>
                  <a:schemeClr val="bg1"/>
                </a:solidFill>
              </a:rPr>
              <a:t>ympathiques innervant </a:t>
            </a:r>
          </a:p>
          <a:p>
            <a:r>
              <a:rPr lang="fr-FR" sz="2000" dirty="0" smtClean="0">
                <a:solidFill>
                  <a:schemeClr val="bg1"/>
                </a:solidFill>
              </a:rPr>
              <a:t>les artérioles des muscles</a:t>
            </a:r>
          </a:p>
          <a:p>
            <a:r>
              <a:rPr lang="fr-FR" sz="2000" dirty="0">
                <a:solidFill>
                  <a:schemeClr val="bg1"/>
                </a:solidFill>
              </a:rPr>
              <a:t>s</a:t>
            </a:r>
            <a:r>
              <a:rPr lang="fr-FR" sz="2000" dirty="0" smtClean="0">
                <a:solidFill>
                  <a:schemeClr val="bg1"/>
                </a:solidFill>
              </a:rPr>
              <a:t>quelettiques. 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454536" y="2649009"/>
            <a:ext cx="2717863" cy="70788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Adrénaline plasmatique</a:t>
            </a:r>
          </a:p>
          <a:p>
            <a:endParaRPr lang="fr-FR" sz="2000" dirty="0" smtClean="0">
              <a:solidFill>
                <a:schemeClr val="bg1"/>
              </a:solidFill>
            </a:endParaRPr>
          </a:p>
        </p:txBody>
      </p:sp>
      <p:sp>
        <p:nvSpPr>
          <p:cNvPr id="7" name="ZoneTexte 5"/>
          <p:cNvSpPr txBox="1"/>
          <p:nvPr/>
        </p:nvSpPr>
        <p:spPr>
          <a:xfrm>
            <a:off x="5482922" y="3907410"/>
            <a:ext cx="2617470" cy="224676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sz="2000" kern="12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CONTRÔLES </a:t>
            </a:r>
            <a:r>
              <a:rPr lang="fr-FR" sz="2000" kern="1200" dirty="0" smtClean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LOCAUX</a:t>
            </a:r>
          </a:p>
          <a:p>
            <a:pPr algn="ctr">
              <a:spcAft>
                <a:spcPts val="0"/>
              </a:spcAft>
            </a:pPr>
            <a:r>
              <a:rPr lang="fr-FR" sz="2000" dirty="0" smtClean="0">
                <a:solidFill>
                  <a:schemeClr val="bg1"/>
                </a:solidFill>
                <a:latin typeface="Calibri"/>
                <a:ea typeface="Times New Roman"/>
                <a:cs typeface="Times New Roman"/>
              </a:rPr>
              <a:t>NO</a:t>
            </a:r>
            <a:endParaRPr lang="fr-FR" sz="20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sz="2000" kern="12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O</a:t>
            </a:r>
            <a:r>
              <a:rPr lang="fr-FR" sz="2000" kern="1200" baseline="-250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2</a:t>
            </a:r>
            <a:endParaRPr lang="fr-FR" sz="20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sz="2000" kern="12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K</a:t>
            </a:r>
            <a:r>
              <a:rPr lang="fr-FR" sz="2000" kern="1200" baseline="300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+</a:t>
            </a:r>
            <a:endParaRPr lang="fr-FR" sz="20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sz="2000" kern="12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CO</a:t>
            </a:r>
            <a:r>
              <a:rPr lang="fr-FR" sz="2000" kern="1200" baseline="-250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2</a:t>
            </a:r>
            <a:endParaRPr lang="fr-FR" sz="20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sz="2000" kern="12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H</a:t>
            </a:r>
            <a:r>
              <a:rPr lang="fr-FR" sz="2000" kern="1200" baseline="300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+</a:t>
            </a:r>
            <a:endParaRPr lang="fr-FR" sz="20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sz="2000" kern="1200" dirty="0">
                <a:solidFill>
                  <a:schemeClr val="bg1"/>
                </a:solidFill>
                <a:effectLst/>
                <a:latin typeface="Calibri"/>
                <a:ea typeface="Times New Roman"/>
                <a:cs typeface="Times New Roman"/>
              </a:rPr>
              <a:t>métabolites…</a:t>
            </a:r>
            <a:endParaRPr lang="fr-FR" sz="20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cxnSp>
        <p:nvCxnSpPr>
          <p:cNvPr id="9" name="Connecteur en angle 8"/>
          <p:cNvCxnSpPr>
            <a:stCxn id="4" idx="3"/>
          </p:cNvCxnSpPr>
          <p:nvPr/>
        </p:nvCxnSpPr>
        <p:spPr>
          <a:xfrm flipV="1">
            <a:off x="3836142" y="1935826"/>
            <a:ext cx="447826" cy="3175103"/>
          </a:xfrm>
          <a:prstGeom prst="bentConnector2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en angle 18"/>
          <p:cNvCxnSpPr>
            <a:stCxn id="3" idx="3"/>
          </p:cNvCxnSpPr>
          <p:nvPr/>
        </p:nvCxnSpPr>
        <p:spPr>
          <a:xfrm flipV="1">
            <a:off x="3815916" y="1935827"/>
            <a:ext cx="252028" cy="1067125"/>
          </a:xfrm>
          <a:prstGeom prst="bentConnector2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en angle 20"/>
          <p:cNvCxnSpPr>
            <a:stCxn id="5" idx="1"/>
          </p:cNvCxnSpPr>
          <p:nvPr/>
        </p:nvCxnSpPr>
        <p:spPr>
          <a:xfrm rot="10800000">
            <a:off x="4932044" y="1935834"/>
            <a:ext cx="522492" cy="1067118"/>
          </a:xfrm>
          <a:prstGeom prst="bentConnector2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en angle 22"/>
          <p:cNvCxnSpPr/>
          <p:nvPr/>
        </p:nvCxnSpPr>
        <p:spPr>
          <a:xfrm rot="16200000" flipV="1">
            <a:off x="3551698" y="3118148"/>
            <a:ext cx="3113547" cy="748903"/>
          </a:xfrm>
          <a:prstGeom prst="bentConnector3">
            <a:avLst>
              <a:gd name="adj1" fmla="val 4"/>
            </a:avLst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1022767" y="6351711"/>
            <a:ext cx="6930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Principaux facteurs agissant sur le rayon des artérioles</a:t>
            </a:r>
            <a:endParaRPr lang="fr-FR" sz="2400" dirty="0">
              <a:solidFill>
                <a:schemeClr val="bg1"/>
              </a:solidFill>
            </a:endParaRPr>
          </a:p>
        </p:txBody>
      </p:sp>
      <p:pic>
        <p:nvPicPr>
          <p:cNvPr id="12" name="Picture 2" descr="C:\Users\user\Pictures\img07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64" t="23556" r="7741" b="63184"/>
          <a:stretch/>
        </p:blipFill>
        <p:spPr bwMode="auto">
          <a:xfrm rot="16200000">
            <a:off x="4070768" y="-814512"/>
            <a:ext cx="854918" cy="271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755576" y="1009821"/>
            <a:ext cx="7553158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</a:rPr>
              <a:t>Cellules musculaires lisses qui agissent sur la fermeture du rayon des artérioles</a:t>
            </a:r>
            <a:endParaRPr lang="fr-FR" i="1" dirty="0">
              <a:solidFill>
                <a:srgbClr val="FFFF00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5427677" y="607656"/>
            <a:ext cx="659678" cy="569634"/>
          </a:xfrm>
          <a:custGeom>
            <a:avLst/>
            <a:gdLst>
              <a:gd name="connsiteX0" fmla="*/ 401623 w 659678"/>
              <a:gd name="connsiteY0" fmla="*/ 569634 h 569634"/>
              <a:gd name="connsiteX1" fmla="*/ 653083 w 659678"/>
              <a:gd name="connsiteY1" fmla="*/ 352464 h 569634"/>
              <a:gd name="connsiteX2" fmla="*/ 538783 w 659678"/>
              <a:gd name="connsiteY2" fmla="*/ 32424 h 569634"/>
              <a:gd name="connsiteX3" fmla="*/ 47293 w 659678"/>
              <a:gd name="connsiteY3" fmla="*/ 9564 h 569634"/>
              <a:gd name="connsiteX4" fmla="*/ 47293 w 659678"/>
              <a:gd name="connsiteY4" fmla="*/ 20994 h 56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9678" h="569634">
                <a:moveTo>
                  <a:pt x="401623" y="569634"/>
                </a:moveTo>
                <a:cubicBezTo>
                  <a:pt x="515923" y="505816"/>
                  <a:pt x="630223" y="441999"/>
                  <a:pt x="653083" y="352464"/>
                </a:cubicBezTo>
                <a:cubicBezTo>
                  <a:pt x="675943" y="262929"/>
                  <a:pt x="639748" y="89574"/>
                  <a:pt x="538783" y="32424"/>
                </a:cubicBezTo>
                <a:cubicBezTo>
                  <a:pt x="437818" y="-24726"/>
                  <a:pt x="129208" y="11469"/>
                  <a:pt x="47293" y="9564"/>
                </a:cubicBezTo>
                <a:cubicBezTo>
                  <a:pt x="-34622" y="7659"/>
                  <a:pt x="6335" y="14326"/>
                  <a:pt x="47293" y="20994"/>
                </a:cubicBezTo>
              </a:path>
            </a:pathLst>
          </a:custGeom>
          <a:ln w="19050">
            <a:solidFill>
              <a:srgbClr val="00B0F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243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08" t="26719" r="43344" b="7836"/>
          <a:stretch/>
        </p:blipFill>
        <p:spPr bwMode="auto">
          <a:xfrm>
            <a:off x="35496" y="70003"/>
            <a:ext cx="2880466" cy="676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21801" y="620687"/>
            <a:ext cx="5833969" cy="48936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Physiologie actualisée de 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l’appareil </a:t>
            </a:r>
            <a:endParaRPr lang="fr-F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circulatoire</a:t>
            </a:r>
          </a:p>
          <a:p>
            <a:endParaRPr lang="fr-F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sang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fr-F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œur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vaisseaux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Mécanismes d’adaptation à l’effort</a:t>
            </a: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fréquence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cardiaque</a:t>
            </a:r>
          </a:p>
          <a:p>
            <a:endParaRPr lang="fr-F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utilisation et ses limites en sport</a:t>
            </a:r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Flèche droite 2"/>
          <p:cNvSpPr/>
          <p:nvPr/>
        </p:nvSpPr>
        <p:spPr>
          <a:xfrm>
            <a:off x="2794485" y="3176972"/>
            <a:ext cx="489204" cy="25202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4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01224" y="1628800"/>
            <a:ext cx="841986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MECANISMES DES ADAPTATIONS CARDIOVASCULAIRES </a:t>
            </a:r>
          </a:p>
          <a:p>
            <a:pPr algn="ctr">
              <a:lnSpc>
                <a:spcPct val="200000"/>
              </a:lnSpc>
            </a:pPr>
            <a:r>
              <a:rPr lang="fr-F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AIGUES ET CHRONIQUES </a:t>
            </a:r>
          </a:p>
          <a:p>
            <a:pPr algn="ctr">
              <a:lnSpc>
                <a:spcPct val="200000"/>
              </a:lnSpc>
            </a:pPr>
            <a:r>
              <a:rPr lang="fr-F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L’EXERCICE ET A L’ENTRAÎNEMENT</a:t>
            </a:r>
            <a:endParaRPr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947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571604" y="357166"/>
            <a:ext cx="628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chemeClr val="bg1"/>
                </a:solidFill>
              </a:rPr>
              <a:t>Adaptations cardiaques</a:t>
            </a:r>
            <a:endParaRPr lang="fr-FR" sz="44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14316" y="1214422"/>
            <a:ext cx="84296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>
                <a:solidFill>
                  <a:schemeClr val="bg1"/>
                </a:solidFill>
              </a:rPr>
              <a:t>Caractéristiques de l’exercice: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Type dynamique, statique ou mixte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Position couchée ou debout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Intensité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Durée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Environnement (météo, altitude..)</a:t>
            </a:r>
          </a:p>
          <a:p>
            <a:endParaRPr lang="fr-FR" sz="2400" dirty="0" smtClean="0">
              <a:solidFill>
                <a:schemeClr val="bg1"/>
              </a:solidFill>
            </a:endParaRPr>
          </a:p>
          <a:p>
            <a:endParaRPr lang="fr-FR" sz="2400" dirty="0" smtClean="0">
              <a:solidFill>
                <a:schemeClr val="bg1"/>
              </a:solidFill>
            </a:endParaRPr>
          </a:p>
          <a:p>
            <a:r>
              <a:rPr lang="fr-FR" sz="2400" u="sng" dirty="0" smtClean="0">
                <a:solidFill>
                  <a:schemeClr val="bg1"/>
                </a:solidFill>
              </a:rPr>
              <a:t>Caractéristiques du sujet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Age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Sexe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Capacités génétiques</a:t>
            </a:r>
          </a:p>
          <a:p>
            <a:r>
              <a:rPr lang="fr-FR" sz="2400" dirty="0" err="1" smtClean="0">
                <a:solidFill>
                  <a:schemeClr val="bg1"/>
                </a:solidFill>
              </a:rPr>
              <a:t>EntraÎnement</a:t>
            </a:r>
            <a:endParaRPr lang="fr-FR" sz="2400" dirty="0" smtClean="0">
              <a:solidFill>
                <a:schemeClr val="bg1"/>
              </a:solidFill>
            </a:endParaRPr>
          </a:p>
          <a:p>
            <a:r>
              <a:rPr lang="fr-FR" sz="2400" dirty="0" smtClean="0">
                <a:solidFill>
                  <a:schemeClr val="bg1"/>
                </a:solidFill>
              </a:rPr>
              <a:t>Pathologie 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Traitement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07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1760" y="2826932"/>
            <a:ext cx="4392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ADAPTATIONS AIGUES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68505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1909_greene_boldon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980" y="60074"/>
            <a:ext cx="216535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1620" y="22448"/>
            <a:ext cx="3226994" cy="225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llipse 6"/>
          <p:cNvSpPr/>
          <p:nvPr/>
        </p:nvSpPr>
        <p:spPr>
          <a:xfrm>
            <a:off x="3005775" y="2254424"/>
            <a:ext cx="576064" cy="457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2843808" y="1988840"/>
            <a:ext cx="321987" cy="355456"/>
          </a:xfrm>
          <a:custGeom>
            <a:avLst/>
            <a:gdLst>
              <a:gd name="connsiteX0" fmla="*/ 0 w 160020"/>
              <a:gd name="connsiteY0" fmla="*/ 0 h 240030"/>
              <a:gd name="connsiteX1" fmla="*/ 160020 w 160020"/>
              <a:gd name="connsiteY1" fmla="*/ 240030 h 240030"/>
              <a:gd name="connsiteX2" fmla="*/ 160020 w 160020"/>
              <a:gd name="connsiteY2" fmla="*/ 240030 h 240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" h="240030">
                <a:moveTo>
                  <a:pt x="0" y="0"/>
                </a:moveTo>
                <a:lnTo>
                  <a:pt x="160020" y="240030"/>
                </a:lnTo>
                <a:lnTo>
                  <a:pt x="160020" y="240030"/>
                </a:lnTo>
              </a:path>
            </a:pathLst>
          </a:custGeom>
          <a:ln w="28575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1791903" y="2439755"/>
            <a:ext cx="1373892" cy="439963"/>
          </a:xfrm>
          <a:custGeom>
            <a:avLst/>
            <a:gdLst>
              <a:gd name="connsiteX0" fmla="*/ 1017270 w 1017270"/>
              <a:gd name="connsiteY0" fmla="*/ 41700 h 281730"/>
              <a:gd name="connsiteX1" fmla="*/ 411480 w 1017270"/>
              <a:gd name="connsiteY1" fmla="*/ 18840 h 281730"/>
              <a:gd name="connsiteX2" fmla="*/ 0 w 1017270"/>
              <a:gd name="connsiteY2" fmla="*/ 281730 h 281730"/>
              <a:gd name="connsiteX3" fmla="*/ 0 w 1017270"/>
              <a:gd name="connsiteY3" fmla="*/ 281730 h 281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7270" h="281730">
                <a:moveTo>
                  <a:pt x="1017270" y="41700"/>
                </a:moveTo>
                <a:cubicBezTo>
                  <a:pt x="799147" y="10267"/>
                  <a:pt x="581025" y="-21165"/>
                  <a:pt x="411480" y="18840"/>
                </a:cubicBezTo>
                <a:cubicBezTo>
                  <a:pt x="241935" y="58845"/>
                  <a:pt x="0" y="281730"/>
                  <a:pt x="0" y="281730"/>
                </a:cubicBezTo>
                <a:lnTo>
                  <a:pt x="0" y="281730"/>
                </a:lnTo>
              </a:path>
            </a:pathLst>
          </a:custGeom>
          <a:ln w="28575">
            <a:solidFill>
              <a:srgbClr val="FFFF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3581839" y="2269874"/>
            <a:ext cx="1641860" cy="52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700"/>
              </a:lnSpc>
            </a:pPr>
            <a:r>
              <a:rPr lang="fr-FR" dirty="0">
                <a:solidFill>
                  <a:srgbClr val="FFFF00"/>
                </a:solidFill>
              </a:rPr>
              <a:t>C</a:t>
            </a:r>
            <a:r>
              <a:rPr lang="fr-FR" dirty="0" smtClean="0">
                <a:solidFill>
                  <a:srgbClr val="FFFF00"/>
                </a:solidFill>
              </a:rPr>
              <a:t>entre relai du </a:t>
            </a:r>
          </a:p>
          <a:p>
            <a:pPr>
              <a:lnSpc>
                <a:spcPts val="1700"/>
              </a:lnSpc>
            </a:pPr>
            <a:r>
              <a:rPr lang="fr-FR" dirty="0" smtClean="0">
                <a:solidFill>
                  <a:srgbClr val="FFFF00"/>
                </a:solidFill>
              </a:rPr>
              <a:t>bulbe rachidien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5" name="Ellipse 14"/>
          <p:cNvSpPr/>
          <p:nvPr/>
        </p:nvSpPr>
        <p:spPr>
          <a:xfrm>
            <a:off x="1550734" y="2593039"/>
            <a:ext cx="966981" cy="57336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>
            <a:off x="2068515" y="2652906"/>
            <a:ext cx="160020" cy="228600"/>
          </a:xfrm>
          <a:custGeom>
            <a:avLst/>
            <a:gdLst>
              <a:gd name="connsiteX0" fmla="*/ 0 w 160020"/>
              <a:gd name="connsiteY0" fmla="*/ 0 h 228600"/>
              <a:gd name="connsiteX1" fmla="*/ 68580 w 160020"/>
              <a:gd name="connsiteY1" fmla="*/ 148590 h 228600"/>
              <a:gd name="connsiteX2" fmla="*/ 160020 w 160020"/>
              <a:gd name="connsiteY2" fmla="*/ 228600 h 228600"/>
              <a:gd name="connsiteX3" fmla="*/ 160020 w 160020"/>
              <a:gd name="connsiteY3" fmla="*/ 22860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020" h="228600">
                <a:moveTo>
                  <a:pt x="0" y="0"/>
                </a:moveTo>
                <a:cubicBezTo>
                  <a:pt x="20955" y="55245"/>
                  <a:pt x="41910" y="110490"/>
                  <a:pt x="68580" y="148590"/>
                </a:cubicBezTo>
                <a:cubicBezTo>
                  <a:pt x="95250" y="186690"/>
                  <a:pt x="160020" y="228600"/>
                  <a:pt x="160020" y="228600"/>
                </a:cubicBezTo>
                <a:lnTo>
                  <a:pt x="160020" y="228600"/>
                </a:lnTo>
              </a:path>
            </a:pathLst>
          </a:custGeom>
          <a:ln w="28575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1774354" y="2960586"/>
            <a:ext cx="439279" cy="2912112"/>
          </a:xfrm>
          <a:custGeom>
            <a:avLst/>
            <a:gdLst>
              <a:gd name="connsiteX0" fmla="*/ 20897 w 365996"/>
              <a:gd name="connsiteY0" fmla="*/ 0 h 1789395"/>
              <a:gd name="connsiteX1" fmla="*/ 20897 w 365996"/>
              <a:gd name="connsiteY1" fmla="*/ 628650 h 1789395"/>
              <a:gd name="connsiteX2" fmla="*/ 238067 w 365996"/>
              <a:gd name="connsiteY2" fmla="*/ 845820 h 1789395"/>
              <a:gd name="connsiteX3" fmla="*/ 238067 w 365996"/>
              <a:gd name="connsiteY3" fmla="*/ 845820 h 1789395"/>
              <a:gd name="connsiteX4" fmla="*/ 329507 w 365996"/>
              <a:gd name="connsiteY4" fmla="*/ 914400 h 1789395"/>
              <a:gd name="connsiteX5" fmla="*/ 340937 w 365996"/>
              <a:gd name="connsiteY5" fmla="*/ 1028700 h 1789395"/>
              <a:gd name="connsiteX6" fmla="*/ 363797 w 365996"/>
              <a:gd name="connsiteY6" fmla="*/ 1725930 h 1789395"/>
              <a:gd name="connsiteX7" fmla="*/ 363797 w 365996"/>
              <a:gd name="connsiteY7" fmla="*/ 1714500 h 178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996" h="1789395">
                <a:moveTo>
                  <a:pt x="20897" y="0"/>
                </a:moveTo>
                <a:cubicBezTo>
                  <a:pt x="2799" y="243840"/>
                  <a:pt x="-15298" y="487680"/>
                  <a:pt x="20897" y="628650"/>
                </a:cubicBezTo>
                <a:cubicBezTo>
                  <a:pt x="57092" y="769620"/>
                  <a:pt x="238067" y="845820"/>
                  <a:pt x="238067" y="845820"/>
                </a:cubicBezTo>
                <a:lnTo>
                  <a:pt x="238067" y="845820"/>
                </a:lnTo>
                <a:cubicBezTo>
                  <a:pt x="253307" y="857250"/>
                  <a:pt x="312362" y="883920"/>
                  <a:pt x="329507" y="914400"/>
                </a:cubicBezTo>
                <a:cubicBezTo>
                  <a:pt x="346652" y="944880"/>
                  <a:pt x="335222" y="893445"/>
                  <a:pt x="340937" y="1028700"/>
                </a:cubicBezTo>
                <a:cubicBezTo>
                  <a:pt x="346652" y="1163955"/>
                  <a:pt x="359987" y="1611630"/>
                  <a:pt x="363797" y="1725930"/>
                </a:cubicBezTo>
                <a:cubicBezTo>
                  <a:pt x="367607" y="1840230"/>
                  <a:pt x="365702" y="1777365"/>
                  <a:pt x="363797" y="1714500"/>
                </a:cubicBezTo>
              </a:path>
            </a:pathLst>
          </a:custGeom>
          <a:ln w="28575">
            <a:solidFill>
              <a:srgbClr val="FFFF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/>
          <p:cNvSpPr/>
          <p:nvPr/>
        </p:nvSpPr>
        <p:spPr>
          <a:xfrm>
            <a:off x="1352972" y="5767154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1505372" y="5919554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23" name="Forme libre 22"/>
          <p:cNvSpPr/>
          <p:nvPr/>
        </p:nvSpPr>
        <p:spPr>
          <a:xfrm>
            <a:off x="1657772" y="6071954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25" name="Forme libre 24"/>
          <p:cNvSpPr/>
          <p:nvPr/>
        </p:nvSpPr>
        <p:spPr>
          <a:xfrm>
            <a:off x="1962572" y="6376754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2157136" y="2948940"/>
            <a:ext cx="398640" cy="1668780"/>
          </a:xfrm>
          <a:custGeom>
            <a:avLst/>
            <a:gdLst>
              <a:gd name="connsiteX0" fmla="*/ 8798 w 398640"/>
              <a:gd name="connsiteY0" fmla="*/ 0 h 1668780"/>
              <a:gd name="connsiteX1" fmla="*/ 8798 w 398640"/>
              <a:gd name="connsiteY1" fmla="*/ 720090 h 1668780"/>
              <a:gd name="connsiteX2" fmla="*/ 100238 w 398640"/>
              <a:gd name="connsiteY2" fmla="*/ 948690 h 1668780"/>
              <a:gd name="connsiteX3" fmla="*/ 328838 w 398640"/>
              <a:gd name="connsiteY3" fmla="*/ 1074420 h 1668780"/>
              <a:gd name="connsiteX4" fmla="*/ 397418 w 398640"/>
              <a:gd name="connsiteY4" fmla="*/ 1428750 h 1668780"/>
              <a:gd name="connsiteX5" fmla="*/ 374558 w 398640"/>
              <a:gd name="connsiteY5" fmla="*/ 1668780 h 1668780"/>
              <a:gd name="connsiteX6" fmla="*/ 374558 w 398640"/>
              <a:gd name="connsiteY6" fmla="*/ 1668780 h 16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8640" h="1668780">
                <a:moveTo>
                  <a:pt x="8798" y="0"/>
                </a:moveTo>
                <a:cubicBezTo>
                  <a:pt x="1178" y="280987"/>
                  <a:pt x="-6442" y="561975"/>
                  <a:pt x="8798" y="720090"/>
                </a:cubicBezTo>
                <a:cubicBezTo>
                  <a:pt x="24038" y="878205"/>
                  <a:pt x="46898" y="889635"/>
                  <a:pt x="100238" y="948690"/>
                </a:cubicBezTo>
                <a:cubicBezTo>
                  <a:pt x="153578" y="1007745"/>
                  <a:pt x="279308" y="994410"/>
                  <a:pt x="328838" y="1074420"/>
                </a:cubicBezTo>
                <a:cubicBezTo>
                  <a:pt x="378368" y="1154430"/>
                  <a:pt x="389798" y="1329690"/>
                  <a:pt x="397418" y="1428750"/>
                </a:cubicBezTo>
                <a:cubicBezTo>
                  <a:pt x="405038" y="1527810"/>
                  <a:pt x="374558" y="1668780"/>
                  <a:pt x="374558" y="1668780"/>
                </a:cubicBezTo>
                <a:lnTo>
                  <a:pt x="374558" y="1668780"/>
                </a:lnTo>
              </a:path>
            </a:pathLst>
          </a:custGeom>
          <a:ln w="28575">
            <a:solidFill>
              <a:srgbClr val="FFFF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0" t="30947" r="48923" b="26974"/>
          <a:stretch/>
        </p:blipFill>
        <p:spPr bwMode="auto">
          <a:xfrm>
            <a:off x="5987161" y="3638955"/>
            <a:ext cx="2353962" cy="2429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ZoneTexte 30"/>
          <p:cNvSpPr txBox="1"/>
          <p:nvPr/>
        </p:nvSpPr>
        <p:spPr>
          <a:xfrm>
            <a:off x="6084168" y="4293096"/>
            <a:ext cx="41389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•</a:t>
            </a:r>
            <a:endParaRPr lang="fr-FR" sz="3600" dirty="0">
              <a:solidFill>
                <a:srgbClr val="FF0000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3779912" y="4437112"/>
            <a:ext cx="41389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</a:rPr>
              <a:t>•</a:t>
            </a:r>
            <a:endParaRPr lang="fr-FR" sz="3600" dirty="0">
              <a:solidFill>
                <a:srgbClr val="FFFF00"/>
              </a:solidFill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1997864" y="5734997"/>
            <a:ext cx="41389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</a:rPr>
              <a:t>•</a:t>
            </a:r>
            <a:endParaRPr lang="fr-FR" sz="3600" dirty="0">
              <a:solidFill>
                <a:srgbClr val="FFFF00"/>
              </a:solidFill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2339752" y="4437112"/>
            <a:ext cx="41389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</a:rPr>
              <a:t>•</a:t>
            </a:r>
            <a:endParaRPr lang="fr-FR" sz="3600" dirty="0">
              <a:solidFill>
                <a:srgbClr val="FFFF00"/>
              </a:solidFill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2933968" y="3142709"/>
            <a:ext cx="41389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•</a:t>
            </a:r>
            <a:endParaRPr lang="fr-FR" sz="3600" dirty="0">
              <a:solidFill>
                <a:srgbClr val="FF0000"/>
              </a:solidFill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3130734" y="2233387"/>
            <a:ext cx="41389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•</a:t>
            </a:r>
            <a:endParaRPr lang="fr-FR" sz="3600" dirty="0">
              <a:solidFill>
                <a:srgbClr val="FF0000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186844" y="2710661"/>
            <a:ext cx="14200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rgbClr val="FFFF00"/>
                </a:solidFill>
              </a:rPr>
              <a:t>c</a:t>
            </a:r>
            <a:r>
              <a:rPr lang="fr-FR" dirty="0" smtClean="0">
                <a:solidFill>
                  <a:srgbClr val="FFFF00"/>
                </a:solidFill>
              </a:rPr>
              <a:t>entre cardio</a:t>
            </a:r>
          </a:p>
          <a:p>
            <a:pPr algn="ctr"/>
            <a:r>
              <a:rPr lang="fr-FR" dirty="0">
                <a:solidFill>
                  <a:srgbClr val="FFFF00"/>
                </a:solidFill>
              </a:rPr>
              <a:t>v</a:t>
            </a:r>
            <a:r>
              <a:rPr lang="fr-FR" dirty="0" smtClean="0">
                <a:solidFill>
                  <a:srgbClr val="FFFF00"/>
                </a:solidFill>
              </a:rPr>
              <a:t>asculaire </a:t>
            </a:r>
          </a:p>
        </p:txBody>
      </p:sp>
      <p:sp>
        <p:nvSpPr>
          <p:cNvPr id="38" name="Ellipse 37"/>
          <p:cNvSpPr/>
          <p:nvPr/>
        </p:nvSpPr>
        <p:spPr>
          <a:xfrm>
            <a:off x="2843808" y="3115816"/>
            <a:ext cx="576064" cy="457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ZoneTexte 38"/>
          <p:cNvSpPr txBox="1"/>
          <p:nvPr/>
        </p:nvSpPr>
        <p:spPr>
          <a:xfrm>
            <a:off x="3419872" y="3116674"/>
            <a:ext cx="1488676" cy="52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fr-FR" b="1" dirty="0" smtClean="0">
                <a:solidFill>
                  <a:srgbClr val="FF0000"/>
                </a:solidFill>
              </a:rPr>
              <a:t>centre cardio </a:t>
            </a:r>
          </a:p>
          <a:p>
            <a:pPr algn="ctr">
              <a:lnSpc>
                <a:spcPts val="1700"/>
              </a:lnSpc>
            </a:pPr>
            <a:r>
              <a:rPr lang="fr-FR" b="1" dirty="0" smtClean="0">
                <a:solidFill>
                  <a:srgbClr val="FF0000"/>
                </a:solidFill>
              </a:rPr>
              <a:t>modérateur</a:t>
            </a:r>
          </a:p>
        </p:txBody>
      </p:sp>
      <p:sp>
        <p:nvSpPr>
          <p:cNvPr id="46" name="Forme libre 45"/>
          <p:cNvSpPr/>
          <p:nvPr/>
        </p:nvSpPr>
        <p:spPr>
          <a:xfrm>
            <a:off x="2960311" y="2560320"/>
            <a:ext cx="365819" cy="754380"/>
          </a:xfrm>
          <a:custGeom>
            <a:avLst/>
            <a:gdLst>
              <a:gd name="connsiteX0" fmla="*/ 365819 w 365819"/>
              <a:gd name="connsiteY0" fmla="*/ 0 h 754380"/>
              <a:gd name="connsiteX1" fmla="*/ 102929 w 365819"/>
              <a:gd name="connsiteY1" fmla="*/ 228600 h 754380"/>
              <a:gd name="connsiteX2" fmla="*/ 59 w 365819"/>
              <a:gd name="connsiteY2" fmla="*/ 457200 h 754380"/>
              <a:gd name="connsiteX3" fmla="*/ 114359 w 365819"/>
              <a:gd name="connsiteY3" fmla="*/ 754380 h 754380"/>
              <a:gd name="connsiteX4" fmla="*/ 114359 w 365819"/>
              <a:gd name="connsiteY4" fmla="*/ 754380 h 754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5819" h="754380">
                <a:moveTo>
                  <a:pt x="365819" y="0"/>
                </a:moveTo>
                <a:cubicBezTo>
                  <a:pt x="264854" y="76200"/>
                  <a:pt x="163889" y="152400"/>
                  <a:pt x="102929" y="228600"/>
                </a:cubicBezTo>
                <a:cubicBezTo>
                  <a:pt x="41969" y="304800"/>
                  <a:pt x="-1846" y="369570"/>
                  <a:pt x="59" y="457200"/>
                </a:cubicBezTo>
                <a:cubicBezTo>
                  <a:pt x="1964" y="544830"/>
                  <a:pt x="114359" y="754380"/>
                  <a:pt x="114359" y="754380"/>
                </a:cubicBezTo>
                <a:lnTo>
                  <a:pt x="114359" y="75438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Étoile à 7 branches 48"/>
          <p:cNvSpPr/>
          <p:nvPr/>
        </p:nvSpPr>
        <p:spPr>
          <a:xfrm>
            <a:off x="3732453" y="4419476"/>
            <a:ext cx="508703" cy="612717"/>
          </a:xfrm>
          <a:prstGeom prst="star7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orme libre 51"/>
          <p:cNvSpPr/>
          <p:nvPr/>
        </p:nvSpPr>
        <p:spPr>
          <a:xfrm>
            <a:off x="2079154" y="5872698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54" name="Forme libre 53"/>
          <p:cNvSpPr/>
          <p:nvPr/>
        </p:nvSpPr>
        <p:spPr>
          <a:xfrm rot="19774376">
            <a:off x="2935898" y="3294954"/>
            <a:ext cx="261060" cy="150298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55" name="Forme libre 54"/>
          <p:cNvSpPr/>
          <p:nvPr/>
        </p:nvSpPr>
        <p:spPr>
          <a:xfrm>
            <a:off x="2411760" y="4576554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56" name="Forme libre 55"/>
          <p:cNvSpPr/>
          <p:nvPr/>
        </p:nvSpPr>
        <p:spPr>
          <a:xfrm rot="16200000">
            <a:off x="3805012" y="4697757"/>
            <a:ext cx="187634" cy="93818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57" name="Forme libre 56"/>
          <p:cNvSpPr/>
          <p:nvPr/>
        </p:nvSpPr>
        <p:spPr>
          <a:xfrm rot="20077424">
            <a:off x="6110214" y="4488034"/>
            <a:ext cx="279155" cy="184396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60" name="Forme libre 59"/>
          <p:cNvSpPr/>
          <p:nvPr/>
        </p:nvSpPr>
        <p:spPr>
          <a:xfrm>
            <a:off x="3977640" y="4157567"/>
            <a:ext cx="3643316" cy="1123093"/>
          </a:xfrm>
          <a:custGeom>
            <a:avLst/>
            <a:gdLst>
              <a:gd name="connsiteX0" fmla="*/ 0 w 3643316"/>
              <a:gd name="connsiteY0" fmla="*/ 585883 h 1123093"/>
              <a:gd name="connsiteX1" fmla="*/ 1280160 w 3643316"/>
              <a:gd name="connsiteY1" fmla="*/ 185833 h 1123093"/>
              <a:gd name="connsiteX2" fmla="*/ 2171700 w 3643316"/>
              <a:gd name="connsiteY2" fmla="*/ 2953 h 1123093"/>
              <a:gd name="connsiteX3" fmla="*/ 3143250 w 3643316"/>
              <a:gd name="connsiteY3" fmla="*/ 94393 h 1123093"/>
              <a:gd name="connsiteX4" fmla="*/ 3451860 w 3643316"/>
              <a:gd name="connsiteY4" fmla="*/ 368713 h 1123093"/>
              <a:gd name="connsiteX5" fmla="*/ 3634740 w 3643316"/>
              <a:gd name="connsiteY5" fmla="*/ 837343 h 1123093"/>
              <a:gd name="connsiteX6" fmla="*/ 3600450 w 3643316"/>
              <a:gd name="connsiteY6" fmla="*/ 1043083 h 1123093"/>
              <a:gd name="connsiteX7" fmla="*/ 3486150 w 3643316"/>
              <a:gd name="connsiteY7" fmla="*/ 1123093 h 1123093"/>
              <a:gd name="connsiteX8" fmla="*/ 3486150 w 3643316"/>
              <a:gd name="connsiteY8" fmla="*/ 1123093 h 1123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43316" h="1123093">
                <a:moveTo>
                  <a:pt x="0" y="585883"/>
                </a:moveTo>
                <a:cubicBezTo>
                  <a:pt x="459105" y="434435"/>
                  <a:pt x="918210" y="282988"/>
                  <a:pt x="1280160" y="185833"/>
                </a:cubicBezTo>
                <a:cubicBezTo>
                  <a:pt x="1642110" y="88678"/>
                  <a:pt x="1861185" y="18193"/>
                  <a:pt x="2171700" y="2953"/>
                </a:cubicBezTo>
                <a:cubicBezTo>
                  <a:pt x="2482215" y="-12287"/>
                  <a:pt x="2929890" y="33433"/>
                  <a:pt x="3143250" y="94393"/>
                </a:cubicBezTo>
                <a:cubicBezTo>
                  <a:pt x="3356610" y="155353"/>
                  <a:pt x="3369945" y="244888"/>
                  <a:pt x="3451860" y="368713"/>
                </a:cubicBezTo>
                <a:cubicBezTo>
                  <a:pt x="3533775" y="492538"/>
                  <a:pt x="3609975" y="724948"/>
                  <a:pt x="3634740" y="837343"/>
                </a:cubicBezTo>
                <a:cubicBezTo>
                  <a:pt x="3659505" y="949738"/>
                  <a:pt x="3625215" y="995458"/>
                  <a:pt x="3600450" y="1043083"/>
                </a:cubicBezTo>
                <a:cubicBezTo>
                  <a:pt x="3575685" y="1090708"/>
                  <a:pt x="3486150" y="1123093"/>
                  <a:pt x="3486150" y="1123093"/>
                </a:cubicBezTo>
                <a:lnTo>
                  <a:pt x="3486150" y="1123093"/>
                </a:ln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Forme libre 60"/>
          <p:cNvSpPr/>
          <p:nvPr/>
        </p:nvSpPr>
        <p:spPr>
          <a:xfrm>
            <a:off x="6814837" y="4732020"/>
            <a:ext cx="706103" cy="1062990"/>
          </a:xfrm>
          <a:custGeom>
            <a:avLst/>
            <a:gdLst>
              <a:gd name="connsiteX0" fmla="*/ 706103 w 706103"/>
              <a:gd name="connsiteY0" fmla="*/ 0 h 1062990"/>
              <a:gd name="connsiteX1" fmla="*/ 237473 w 706103"/>
              <a:gd name="connsiteY1" fmla="*/ 548640 h 1062990"/>
              <a:gd name="connsiteX2" fmla="*/ 8873 w 706103"/>
              <a:gd name="connsiteY2" fmla="*/ 697230 h 1062990"/>
              <a:gd name="connsiteX3" fmla="*/ 43163 w 706103"/>
              <a:gd name="connsiteY3" fmla="*/ 1062990 h 1062990"/>
              <a:gd name="connsiteX4" fmla="*/ 43163 w 706103"/>
              <a:gd name="connsiteY4" fmla="*/ 1062990 h 1062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6103" h="1062990">
                <a:moveTo>
                  <a:pt x="706103" y="0"/>
                </a:moveTo>
                <a:cubicBezTo>
                  <a:pt x="529890" y="216217"/>
                  <a:pt x="353678" y="432435"/>
                  <a:pt x="237473" y="548640"/>
                </a:cubicBezTo>
                <a:cubicBezTo>
                  <a:pt x="121268" y="664845"/>
                  <a:pt x="41258" y="611505"/>
                  <a:pt x="8873" y="697230"/>
                </a:cubicBezTo>
                <a:cubicBezTo>
                  <a:pt x="-23512" y="782955"/>
                  <a:pt x="43163" y="1062990"/>
                  <a:pt x="43163" y="1062990"/>
                </a:cubicBezTo>
                <a:lnTo>
                  <a:pt x="43163" y="106299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Forme libre 61"/>
          <p:cNvSpPr/>
          <p:nvPr/>
        </p:nvSpPr>
        <p:spPr>
          <a:xfrm>
            <a:off x="6663690" y="4732020"/>
            <a:ext cx="857250" cy="708989"/>
          </a:xfrm>
          <a:custGeom>
            <a:avLst/>
            <a:gdLst>
              <a:gd name="connsiteX0" fmla="*/ 857250 w 857250"/>
              <a:gd name="connsiteY0" fmla="*/ 0 h 708989"/>
              <a:gd name="connsiteX1" fmla="*/ 765810 w 857250"/>
              <a:gd name="connsiteY1" fmla="*/ 331470 h 708989"/>
              <a:gd name="connsiteX2" fmla="*/ 365760 w 857250"/>
              <a:gd name="connsiteY2" fmla="*/ 674370 h 708989"/>
              <a:gd name="connsiteX3" fmla="*/ 0 w 857250"/>
              <a:gd name="connsiteY3" fmla="*/ 697230 h 708989"/>
              <a:gd name="connsiteX4" fmla="*/ 0 w 857250"/>
              <a:gd name="connsiteY4" fmla="*/ 697230 h 70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7250" h="708989">
                <a:moveTo>
                  <a:pt x="857250" y="0"/>
                </a:moveTo>
                <a:cubicBezTo>
                  <a:pt x="852487" y="109537"/>
                  <a:pt x="847725" y="219075"/>
                  <a:pt x="765810" y="331470"/>
                </a:cubicBezTo>
                <a:cubicBezTo>
                  <a:pt x="683895" y="443865"/>
                  <a:pt x="493395" y="613410"/>
                  <a:pt x="365760" y="674370"/>
                </a:cubicBezTo>
                <a:cubicBezTo>
                  <a:pt x="238125" y="735330"/>
                  <a:pt x="0" y="697230"/>
                  <a:pt x="0" y="697230"/>
                </a:cubicBezTo>
                <a:lnTo>
                  <a:pt x="0" y="697230"/>
                </a:ln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Forme libre 62"/>
          <p:cNvSpPr/>
          <p:nvPr/>
        </p:nvSpPr>
        <p:spPr>
          <a:xfrm>
            <a:off x="6439098" y="5222152"/>
            <a:ext cx="258882" cy="218528"/>
          </a:xfrm>
          <a:custGeom>
            <a:avLst/>
            <a:gdLst>
              <a:gd name="connsiteX0" fmla="*/ 114300 w 114300"/>
              <a:gd name="connsiteY0" fmla="*/ 205740 h 205740"/>
              <a:gd name="connsiteX1" fmla="*/ 0 w 114300"/>
              <a:gd name="connsiteY1" fmla="*/ 0 h 205740"/>
              <a:gd name="connsiteX2" fmla="*/ 0 w 11430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205740">
                <a:moveTo>
                  <a:pt x="114300" y="205740"/>
                </a:moveTo>
                <a:lnTo>
                  <a:pt x="0" y="0"/>
                </a:lnTo>
                <a:lnTo>
                  <a:pt x="0" y="0"/>
                </a:lnTo>
              </a:path>
            </a:pathLst>
          </a:cu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72" name="Forme libre 3071"/>
          <p:cNvSpPr/>
          <p:nvPr/>
        </p:nvSpPr>
        <p:spPr>
          <a:xfrm>
            <a:off x="6524350" y="5440680"/>
            <a:ext cx="196490" cy="331470"/>
          </a:xfrm>
          <a:custGeom>
            <a:avLst/>
            <a:gdLst>
              <a:gd name="connsiteX0" fmla="*/ 196490 w 196490"/>
              <a:gd name="connsiteY0" fmla="*/ 0 h 331470"/>
              <a:gd name="connsiteX1" fmla="*/ 47900 w 196490"/>
              <a:gd name="connsiteY1" fmla="*/ 57150 h 331470"/>
              <a:gd name="connsiteX2" fmla="*/ 2180 w 196490"/>
              <a:gd name="connsiteY2" fmla="*/ 205740 h 331470"/>
              <a:gd name="connsiteX3" fmla="*/ 105050 w 196490"/>
              <a:gd name="connsiteY3" fmla="*/ 331470 h 331470"/>
              <a:gd name="connsiteX4" fmla="*/ 105050 w 196490"/>
              <a:gd name="connsiteY4" fmla="*/ 331470 h 331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6490" h="331470">
                <a:moveTo>
                  <a:pt x="196490" y="0"/>
                </a:moveTo>
                <a:cubicBezTo>
                  <a:pt x="138387" y="11430"/>
                  <a:pt x="80285" y="22860"/>
                  <a:pt x="47900" y="57150"/>
                </a:cubicBezTo>
                <a:cubicBezTo>
                  <a:pt x="15515" y="91440"/>
                  <a:pt x="-7345" y="160020"/>
                  <a:pt x="2180" y="205740"/>
                </a:cubicBezTo>
                <a:cubicBezTo>
                  <a:pt x="11705" y="251460"/>
                  <a:pt x="105050" y="331470"/>
                  <a:pt x="105050" y="331470"/>
                </a:cubicBezTo>
                <a:lnTo>
                  <a:pt x="105050" y="331470"/>
                </a:lnTo>
              </a:path>
            </a:pathLst>
          </a:cu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73" name="Forme libre 3072"/>
          <p:cNvSpPr/>
          <p:nvPr/>
        </p:nvSpPr>
        <p:spPr>
          <a:xfrm>
            <a:off x="7375673" y="5314950"/>
            <a:ext cx="122407" cy="537210"/>
          </a:xfrm>
          <a:custGeom>
            <a:avLst/>
            <a:gdLst>
              <a:gd name="connsiteX0" fmla="*/ 110977 w 122407"/>
              <a:gd name="connsiteY0" fmla="*/ 0 h 537210"/>
              <a:gd name="connsiteX1" fmla="*/ 8107 w 122407"/>
              <a:gd name="connsiteY1" fmla="*/ 251460 h 537210"/>
              <a:gd name="connsiteX2" fmla="*/ 19537 w 122407"/>
              <a:gd name="connsiteY2" fmla="*/ 434340 h 537210"/>
              <a:gd name="connsiteX3" fmla="*/ 122407 w 122407"/>
              <a:gd name="connsiteY3" fmla="*/ 537210 h 537210"/>
              <a:gd name="connsiteX4" fmla="*/ 122407 w 122407"/>
              <a:gd name="connsiteY4" fmla="*/ 537210 h 537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407" h="537210">
                <a:moveTo>
                  <a:pt x="110977" y="0"/>
                </a:moveTo>
                <a:cubicBezTo>
                  <a:pt x="67162" y="89535"/>
                  <a:pt x="23347" y="179070"/>
                  <a:pt x="8107" y="251460"/>
                </a:cubicBezTo>
                <a:cubicBezTo>
                  <a:pt x="-7133" y="323850"/>
                  <a:pt x="487" y="386715"/>
                  <a:pt x="19537" y="434340"/>
                </a:cubicBezTo>
                <a:cubicBezTo>
                  <a:pt x="38587" y="481965"/>
                  <a:pt x="122407" y="537210"/>
                  <a:pt x="122407" y="537210"/>
                </a:cubicBezTo>
                <a:lnTo>
                  <a:pt x="122407" y="537210"/>
                </a:lnTo>
              </a:path>
            </a:pathLst>
          </a:cu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75" name="Forme libre 3074"/>
          <p:cNvSpPr/>
          <p:nvPr/>
        </p:nvSpPr>
        <p:spPr>
          <a:xfrm>
            <a:off x="7498080" y="5292090"/>
            <a:ext cx="660545" cy="478581"/>
          </a:xfrm>
          <a:custGeom>
            <a:avLst/>
            <a:gdLst>
              <a:gd name="connsiteX0" fmla="*/ 0 w 660545"/>
              <a:gd name="connsiteY0" fmla="*/ 0 h 478581"/>
              <a:gd name="connsiteX1" fmla="*/ 57150 w 660545"/>
              <a:gd name="connsiteY1" fmla="*/ 262890 h 478581"/>
              <a:gd name="connsiteX2" fmla="*/ 297180 w 660545"/>
              <a:gd name="connsiteY2" fmla="*/ 331470 h 478581"/>
              <a:gd name="connsiteX3" fmla="*/ 628650 w 660545"/>
              <a:gd name="connsiteY3" fmla="*/ 468630 h 478581"/>
              <a:gd name="connsiteX4" fmla="*/ 628650 w 660545"/>
              <a:gd name="connsiteY4" fmla="*/ 457200 h 478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0545" h="478581">
                <a:moveTo>
                  <a:pt x="0" y="0"/>
                </a:moveTo>
                <a:cubicBezTo>
                  <a:pt x="3810" y="103822"/>
                  <a:pt x="7620" y="207645"/>
                  <a:pt x="57150" y="262890"/>
                </a:cubicBezTo>
                <a:cubicBezTo>
                  <a:pt x="106680" y="318135"/>
                  <a:pt x="201930" y="297180"/>
                  <a:pt x="297180" y="331470"/>
                </a:cubicBezTo>
                <a:cubicBezTo>
                  <a:pt x="392430" y="365760"/>
                  <a:pt x="573405" y="447675"/>
                  <a:pt x="628650" y="468630"/>
                </a:cubicBezTo>
                <a:cubicBezTo>
                  <a:pt x="683895" y="489585"/>
                  <a:pt x="656272" y="473392"/>
                  <a:pt x="628650" y="457200"/>
                </a:cubicBezTo>
              </a:path>
            </a:pathLst>
          </a:cu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76" name="Forme libre 3075"/>
          <p:cNvSpPr/>
          <p:nvPr/>
        </p:nvSpPr>
        <p:spPr>
          <a:xfrm>
            <a:off x="7669530" y="5623560"/>
            <a:ext cx="152849" cy="240030"/>
          </a:xfrm>
          <a:custGeom>
            <a:avLst/>
            <a:gdLst>
              <a:gd name="connsiteX0" fmla="*/ 91440 w 152849"/>
              <a:gd name="connsiteY0" fmla="*/ 0 h 240030"/>
              <a:gd name="connsiteX1" fmla="*/ 148590 w 152849"/>
              <a:gd name="connsiteY1" fmla="*/ 137160 h 240030"/>
              <a:gd name="connsiteX2" fmla="*/ 137160 w 152849"/>
              <a:gd name="connsiteY2" fmla="*/ 194310 h 240030"/>
              <a:gd name="connsiteX3" fmla="*/ 45720 w 152849"/>
              <a:gd name="connsiteY3" fmla="*/ 228600 h 240030"/>
              <a:gd name="connsiteX4" fmla="*/ 0 w 152849"/>
              <a:gd name="connsiteY4" fmla="*/ 240030 h 240030"/>
              <a:gd name="connsiteX5" fmla="*/ 0 w 152849"/>
              <a:gd name="connsiteY5" fmla="*/ 240030 h 240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849" h="240030">
                <a:moveTo>
                  <a:pt x="91440" y="0"/>
                </a:moveTo>
                <a:cubicBezTo>
                  <a:pt x="116205" y="52387"/>
                  <a:pt x="140970" y="104775"/>
                  <a:pt x="148590" y="137160"/>
                </a:cubicBezTo>
                <a:cubicBezTo>
                  <a:pt x="156210" y="169545"/>
                  <a:pt x="154305" y="179070"/>
                  <a:pt x="137160" y="194310"/>
                </a:cubicBezTo>
                <a:cubicBezTo>
                  <a:pt x="120015" y="209550"/>
                  <a:pt x="68580" y="220980"/>
                  <a:pt x="45720" y="228600"/>
                </a:cubicBezTo>
                <a:cubicBezTo>
                  <a:pt x="22860" y="236220"/>
                  <a:pt x="0" y="240030"/>
                  <a:pt x="0" y="240030"/>
                </a:cubicBezTo>
                <a:lnTo>
                  <a:pt x="0" y="240030"/>
                </a:lnTo>
              </a:path>
            </a:pathLst>
          </a:cu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77" name="Forme libre 3076"/>
          <p:cNvSpPr/>
          <p:nvPr/>
        </p:nvSpPr>
        <p:spPr>
          <a:xfrm>
            <a:off x="7212330" y="4297680"/>
            <a:ext cx="525780" cy="217170"/>
          </a:xfrm>
          <a:custGeom>
            <a:avLst/>
            <a:gdLst>
              <a:gd name="connsiteX0" fmla="*/ 0 w 525780"/>
              <a:gd name="connsiteY0" fmla="*/ 0 h 217170"/>
              <a:gd name="connsiteX1" fmla="*/ 297180 w 525780"/>
              <a:gd name="connsiteY1" fmla="*/ 34290 h 217170"/>
              <a:gd name="connsiteX2" fmla="*/ 400050 w 525780"/>
              <a:gd name="connsiteY2" fmla="*/ 102870 h 217170"/>
              <a:gd name="connsiteX3" fmla="*/ 491490 w 525780"/>
              <a:gd name="connsiteY3" fmla="*/ 160020 h 217170"/>
              <a:gd name="connsiteX4" fmla="*/ 525780 w 525780"/>
              <a:gd name="connsiteY4" fmla="*/ 217170 h 217170"/>
              <a:gd name="connsiteX5" fmla="*/ 525780 w 525780"/>
              <a:gd name="connsiteY5" fmla="*/ 217170 h 217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5780" h="217170">
                <a:moveTo>
                  <a:pt x="0" y="0"/>
                </a:moveTo>
                <a:cubicBezTo>
                  <a:pt x="115252" y="8572"/>
                  <a:pt x="230505" y="17145"/>
                  <a:pt x="297180" y="34290"/>
                </a:cubicBezTo>
                <a:cubicBezTo>
                  <a:pt x="363855" y="51435"/>
                  <a:pt x="367665" y="81915"/>
                  <a:pt x="400050" y="102870"/>
                </a:cubicBezTo>
                <a:cubicBezTo>
                  <a:pt x="432435" y="123825"/>
                  <a:pt x="470535" y="140970"/>
                  <a:pt x="491490" y="160020"/>
                </a:cubicBezTo>
                <a:cubicBezTo>
                  <a:pt x="512445" y="179070"/>
                  <a:pt x="525780" y="217170"/>
                  <a:pt x="525780" y="217170"/>
                </a:cubicBezTo>
                <a:lnTo>
                  <a:pt x="525780" y="217170"/>
                </a:lnTo>
              </a:path>
            </a:pathLst>
          </a:cu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79" name="Forme libre 3078"/>
          <p:cNvSpPr/>
          <p:nvPr/>
        </p:nvSpPr>
        <p:spPr>
          <a:xfrm>
            <a:off x="3131820" y="3497580"/>
            <a:ext cx="3117971" cy="1017270"/>
          </a:xfrm>
          <a:custGeom>
            <a:avLst/>
            <a:gdLst>
              <a:gd name="connsiteX0" fmla="*/ 0 w 3120390"/>
              <a:gd name="connsiteY0" fmla="*/ 0 h 1234440"/>
              <a:gd name="connsiteX1" fmla="*/ 308610 w 3120390"/>
              <a:gd name="connsiteY1" fmla="*/ 365760 h 1234440"/>
              <a:gd name="connsiteX2" fmla="*/ 1211580 w 3120390"/>
              <a:gd name="connsiteY2" fmla="*/ 468630 h 1234440"/>
              <a:gd name="connsiteX3" fmla="*/ 2023110 w 3120390"/>
              <a:gd name="connsiteY3" fmla="*/ 525780 h 1234440"/>
              <a:gd name="connsiteX4" fmla="*/ 2891790 w 3120390"/>
              <a:gd name="connsiteY4" fmla="*/ 845820 h 1234440"/>
              <a:gd name="connsiteX5" fmla="*/ 3120390 w 3120390"/>
              <a:gd name="connsiteY5" fmla="*/ 1234440 h 1234440"/>
              <a:gd name="connsiteX6" fmla="*/ 3120390 w 3120390"/>
              <a:gd name="connsiteY6" fmla="*/ 1234440 h 1234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20390" h="1234440">
                <a:moveTo>
                  <a:pt x="0" y="0"/>
                </a:moveTo>
                <a:cubicBezTo>
                  <a:pt x="53340" y="143827"/>
                  <a:pt x="106680" y="287655"/>
                  <a:pt x="308610" y="365760"/>
                </a:cubicBezTo>
                <a:cubicBezTo>
                  <a:pt x="510540" y="443865"/>
                  <a:pt x="925830" y="441960"/>
                  <a:pt x="1211580" y="468630"/>
                </a:cubicBezTo>
                <a:cubicBezTo>
                  <a:pt x="1497330" y="495300"/>
                  <a:pt x="1743075" y="462915"/>
                  <a:pt x="2023110" y="525780"/>
                </a:cubicBezTo>
                <a:cubicBezTo>
                  <a:pt x="2303145" y="588645"/>
                  <a:pt x="2708910" y="727710"/>
                  <a:pt x="2891790" y="845820"/>
                </a:cubicBezTo>
                <a:cubicBezTo>
                  <a:pt x="3074670" y="963930"/>
                  <a:pt x="3120390" y="1234440"/>
                  <a:pt x="3120390" y="1234440"/>
                </a:cubicBezTo>
                <a:lnTo>
                  <a:pt x="3120390" y="123444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0" name="Forme libre 3079"/>
          <p:cNvSpPr/>
          <p:nvPr/>
        </p:nvSpPr>
        <p:spPr>
          <a:xfrm>
            <a:off x="6158611" y="4629150"/>
            <a:ext cx="162373" cy="231986"/>
          </a:xfrm>
          <a:custGeom>
            <a:avLst/>
            <a:gdLst>
              <a:gd name="connsiteX0" fmla="*/ 139319 w 162373"/>
              <a:gd name="connsiteY0" fmla="*/ 0 h 231986"/>
              <a:gd name="connsiteX1" fmla="*/ 162179 w 162373"/>
              <a:gd name="connsiteY1" fmla="*/ 102870 h 231986"/>
              <a:gd name="connsiteX2" fmla="*/ 127889 w 162373"/>
              <a:gd name="connsiteY2" fmla="*/ 182880 h 231986"/>
              <a:gd name="connsiteX3" fmla="*/ 13589 w 162373"/>
              <a:gd name="connsiteY3" fmla="*/ 228600 h 231986"/>
              <a:gd name="connsiteX4" fmla="*/ 2159 w 162373"/>
              <a:gd name="connsiteY4" fmla="*/ 228600 h 231986"/>
              <a:gd name="connsiteX5" fmla="*/ 2159 w 162373"/>
              <a:gd name="connsiteY5" fmla="*/ 228600 h 2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2373" h="231986">
                <a:moveTo>
                  <a:pt x="139319" y="0"/>
                </a:moveTo>
                <a:cubicBezTo>
                  <a:pt x="151701" y="36195"/>
                  <a:pt x="164084" y="72390"/>
                  <a:pt x="162179" y="102870"/>
                </a:cubicBezTo>
                <a:cubicBezTo>
                  <a:pt x="160274" y="133350"/>
                  <a:pt x="152654" y="161925"/>
                  <a:pt x="127889" y="182880"/>
                </a:cubicBezTo>
                <a:cubicBezTo>
                  <a:pt x="103124" y="203835"/>
                  <a:pt x="34544" y="220980"/>
                  <a:pt x="13589" y="228600"/>
                </a:cubicBezTo>
                <a:cubicBezTo>
                  <a:pt x="-7366" y="236220"/>
                  <a:pt x="2159" y="228600"/>
                  <a:pt x="2159" y="228600"/>
                </a:cubicBezTo>
                <a:lnTo>
                  <a:pt x="2159" y="228600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1" name="Arc 3080"/>
          <p:cNvSpPr/>
          <p:nvPr/>
        </p:nvSpPr>
        <p:spPr>
          <a:xfrm>
            <a:off x="6320984" y="4650849"/>
            <a:ext cx="203366" cy="45719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2" name="Forme libre 3081"/>
          <p:cNvSpPr/>
          <p:nvPr/>
        </p:nvSpPr>
        <p:spPr>
          <a:xfrm>
            <a:off x="6160770" y="4629150"/>
            <a:ext cx="125730" cy="137160"/>
          </a:xfrm>
          <a:custGeom>
            <a:avLst/>
            <a:gdLst>
              <a:gd name="connsiteX0" fmla="*/ 125730 w 125730"/>
              <a:gd name="connsiteY0" fmla="*/ 0 h 137160"/>
              <a:gd name="connsiteX1" fmla="*/ 102870 w 125730"/>
              <a:gd name="connsiteY1" fmla="*/ 80010 h 137160"/>
              <a:gd name="connsiteX2" fmla="*/ 0 w 125730"/>
              <a:gd name="connsiteY2" fmla="*/ 137160 h 137160"/>
              <a:gd name="connsiteX3" fmla="*/ 0 w 125730"/>
              <a:gd name="connsiteY3" fmla="*/ 137160 h 137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5730" h="137160">
                <a:moveTo>
                  <a:pt x="125730" y="0"/>
                </a:moveTo>
                <a:cubicBezTo>
                  <a:pt x="124777" y="28575"/>
                  <a:pt x="123825" y="57150"/>
                  <a:pt x="102870" y="80010"/>
                </a:cubicBezTo>
                <a:cubicBezTo>
                  <a:pt x="81915" y="102870"/>
                  <a:pt x="0" y="137160"/>
                  <a:pt x="0" y="137160"/>
                </a:cubicBezTo>
                <a:lnTo>
                  <a:pt x="0" y="13716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3" name="Forme libre 3082"/>
          <p:cNvSpPr/>
          <p:nvPr/>
        </p:nvSpPr>
        <p:spPr>
          <a:xfrm>
            <a:off x="6137910" y="4594860"/>
            <a:ext cx="160020" cy="171450"/>
          </a:xfrm>
          <a:custGeom>
            <a:avLst/>
            <a:gdLst>
              <a:gd name="connsiteX0" fmla="*/ 160020 w 160020"/>
              <a:gd name="connsiteY0" fmla="*/ 0 h 171450"/>
              <a:gd name="connsiteX1" fmla="*/ 137160 w 160020"/>
              <a:gd name="connsiteY1" fmla="*/ 80010 h 171450"/>
              <a:gd name="connsiteX2" fmla="*/ 80010 w 160020"/>
              <a:gd name="connsiteY2" fmla="*/ 137160 h 171450"/>
              <a:gd name="connsiteX3" fmla="*/ 34290 w 160020"/>
              <a:gd name="connsiteY3" fmla="*/ 160020 h 171450"/>
              <a:gd name="connsiteX4" fmla="*/ 0 w 160020"/>
              <a:gd name="connsiteY4" fmla="*/ 171450 h 171450"/>
              <a:gd name="connsiteX5" fmla="*/ 0 w 160020"/>
              <a:gd name="connsiteY5" fmla="*/ 171450 h 17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0020" h="171450">
                <a:moveTo>
                  <a:pt x="160020" y="0"/>
                </a:moveTo>
                <a:cubicBezTo>
                  <a:pt x="155257" y="28575"/>
                  <a:pt x="150495" y="57150"/>
                  <a:pt x="137160" y="80010"/>
                </a:cubicBezTo>
                <a:cubicBezTo>
                  <a:pt x="123825" y="102870"/>
                  <a:pt x="97155" y="123825"/>
                  <a:pt x="80010" y="137160"/>
                </a:cubicBezTo>
                <a:cubicBezTo>
                  <a:pt x="62865" y="150495"/>
                  <a:pt x="47625" y="154305"/>
                  <a:pt x="34290" y="160020"/>
                </a:cubicBezTo>
                <a:cubicBezTo>
                  <a:pt x="20955" y="165735"/>
                  <a:pt x="0" y="171450"/>
                  <a:pt x="0" y="171450"/>
                </a:cubicBezTo>
                <a:lnTo>
                  <a:pt x="0" y="17145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4" name="Forme libre 3083"/>
          <p:cNvSpPr/>
          <p:nvPr/>
        </p:nvSpPr>
        <p:spPr>
          <a:xfrm>
            <a:off x="6320790" y="4629150"/>
            <a:ext cx="240030" cy="45720"/>
          </a:xfrm>
          <a:custGeom>
            <a:avLst/>
            <a:gdLst>
              <a:gd name="connsiteX0" fmla="*/ 0 w 240030"/>
              <a:gd name="connsiteY0" fmla="*/ 0 h 45720"/>
              <a:gd name="connsiteX1" fmla="*/ 45720 w 240030"/>
              <a:gd name="connsiteY1" fmla="*/ 34290 h 45720"/>
              <a:gd name="connsiteX2" fmla="*/ 102870 w 240030"/>
              <a:gd name="connsiteY2" fmla="*/ 45720 h 45720"/>
              <a:gd name="connsiteX3" fmla="*/ 205740 w 240030"/>
              <a:gd name="connsiteY3" fmla="*/ 34290 h 45720"/>
              <a:gd name="connsiteX4" fmla="*/ 240030 w 240030"/>
              <a:gd name="connsiteY4" fmla="*/ 22860 h 45720"/>
              <a:gd name="connsiteX5" fmla="*/ 240030 w 240030"/>
              <a:gd name="connsiteY5" fmla="*/ 22860 h 45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0030" h="45720">
                <a:moveTo>
                  <a:pt x="0" y="0"/>
                </a:moveTo>
                <a:cubicBezTo>
                  <a:pt x="14287" y="13335"/>
                  <a:pt x="28575" y="26670"/>
                  <a:pt x="45720" y="34290"/>
                </a:cubicBezTo>
                <a:cubicBezTo>
                  <a:pt x="62865" y="41910"/>
                  <a:pt x="76200" y="45720"/>
                  <a:pt x="102870" y="45720"/>
                </a:cubicBezTo>
                <a:cubicBezTo>
                  <a:pt x="129540" y="45720"/>
                  <a:pt x="182880" y="38100"/>
                  <a:pt x="205740" y="34290"/>
                </a:cubicBezTo>
                <a:cubicBezTo>
                  <a:pt x="228600" y="30480"/>
                  <a:pt x="240030" y="22860"/>
                  <a:pt x="240030" y="22860"/>
                </a:cubicBezTo>
                <a:lnTo>
                  <a:pt x="240030" y="2286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5" name="ZoneTexte 3084"/>
          <p:cNvSpPr txBox="1"/>
          <p:nvPr/>
        </p:nvSpPr>
        <p:spPr>
          <a:xfrm>
            <a:off x="3189713" y="5042675"/>
            <a:ext cx="1659172" cy="7463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fr-FR" dirty="0" smtClean="0">
                <a:solidFill>
                  <a:schemeClr val="bg1"/>
                </a:solidFill>
              </a:rPr>
              <a:t>Ganglion étoilé </a:t>
            </a:r>
          </a:p>
          <a:p>
            <a:pPr algn="ctr">
              <a:lnSpc>
                <a:spcPts val="1700"/>
              </a:lnSpc>
            </a:pPr>
            <a:r>
              <a:rPr lang="fr-FR" dirty="0" smtClean="0">
                <a:solidFill>
                  <a:schemeClr val="bg1"/>
                </a:solidFill>
              </a:rPr>
              <a:t>de la chaîne </a:t>
            </a:r>
          </a:p>
          <a:p>
            <a:pPr algn="ctr">
              <a:lnSpc>
                <a:spcPts val="1700"/>
              </a:lnSpc>
            </a:pPr>
            <a:r>
              <a:rPr lang="fr-FR" dirty="0" smtClean="0">
                <a:solidFill>
                  <a:schemeClr val="bg1"/>
                </a:solidFill>
              </a:rPr>
              <a:t>ganglionnaire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8" name="ZoneTexte 77"/>
          <p:cNvSpPr txBox="1"/>
          <p:nvPr/>
        </p:nvSpPr>
        <p:spPr>
          <a:xfrm>
            <a:off x="3798064" y="5661248"/>
            <a:ext cx="413896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</a:rPr>
              <a:t>•</a:t>
            </a:r>
            <a:endParaRPr lang="fr-FR" sz="3600" dirty="0">
              <a:solidFill>
                <a:srgbClr val="FFFF00"/>
              </a:solidFill>
            </a:endParaRPr>
          </a:p>
        </p:txBody>
      </p:sp>
      <p:cxnSp>
        <p:nvCxnSpPr>
          <p:cNvPr id="79" name="Connecteur droit 78"/>
          <p:cNvCxnSpPr/>
          <p:nvPr/>
        </p:nvCxnSpPr>
        <p:spPr>
          <a:xfrm flipV="1">
            <a:off x="2267744" y="6008247"/>
            <a:ext cx="1584176" cy="63707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Étoile à 7 branches 79"/>
          <p:cNvSpPr/>
          <p:nvPr/>
        </p:nvSpPr>
        <p:spPr>
          <a:xfrm>
            <a:off x="3703257" y="5696603"/>
            <a:ext cx="508703" cy="612717"/>
          </a:xfrm>
          <a:prstGeom prst="star7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2" name="Forme libre 81"/>
          <p:cNvSpPr/>
          <p:nvPr/>
        </p:nvSpPr>
        <p:spPr>
          <a:xfrm rot="16200000">
            <a:off x="3783202" y="5952570"/>
            <a:ext cx="187634" cy="93818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3088" name="Forme libre 3087"/>
          <p:cNvSpPr/>
          <p:nvPr/>
        </p:nvSpPr>
        <p:spPr>
          <a:xfrm>
            <a:off x="4023360" y="5920063"/>
            <a:ext cx="971550" cy="492167"/>
          </a:xfrm>
          <a:custGeom>
            <a:avLst/>
            <a:gdLst>
              <a:gd name="connsiteX0" fmla="*/ 0 w 971550"/>
              <a:gd name="connsiteY0" fmla="*/ 57827 h 492167"/>
              <a:gd name="connsiteX1" fmla="*/ 502920 w 971550"/>
              <a:gd name="connsiteY1" fmla="*/ 677 h 492167"/>
              <a:gd name="connsiteX2" fmla="*/ 822960 w 971550"/>
              <a:gd name="connsiteY2" fmla="*/ 92117 h 492167"/>
              <a:gd name="connsiteX3" fmla="*/ 971550 w 971550"/>
              <a:gd name="connsiteY3" fmla="*/ 492167 h 492167"/>
              <a:gd name="connsiteX4" fmla="*/ 971550 w 971550"/>
              <a:gd name="connsiteY4" fmla="*/ 492167 h 49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1550" h="492167">
                <a:moveTo>
                  <a:pt x="0" y="57827"/>
                </a:moveTo>
                <a:cubicBezTo>
                  <a:pt x="182880" y="26394"/>
                  <a:pt x="365760" y="-5038"/>
                  <a:pt x="502920" y="677"/>
                </a:cubicBezTo>
                <a:cubicBezTo>
                  <a:pt x="640080" y="6392"/>
                  <a:pt x="744855" y="10202"/>
                  <a:pt x="822960" y="92117"/>
                </a:cubicBezTo>
                <a:cubicBezTo>
                  <a:pt x="901065" y="174032"/>
                  <a:pt x="971550" y="492167"/>
                  <a:pt x="971550" y="492167"/>
                </a:cubicBezTo>
                <a:lnTo>
                  <a:pt x="971550" y="492167"/>
                </a:lnTo>
              </a:path>
            </a:pathLst>
          </a:custGeom>
          <a:ln w="28575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9" name="Rectangle à coins arrondis 3088"/>
          <p:cNvSpPr/>
          <p:nvPr/>
        </p:nvSpPr>
        <p:spPr>
          <a:xfrm>
            <a:off x="3347864" y="6381328"/>
            <a:ext cx="3466973" cy="36004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Vaisseaux sanguins </a:t>
            </a:r>
            <a:endParaRPr lang="fr-FR" dirty="0"/>
          </a:p>
        </p:txBody>
      </p:sp>
      <p:sp>
        <p:nvSpPr>
          <p:cNvPr id="3093" name="Forme libre 3092"/>
          <p:cNvSpPr/>
          <p:nvPr/>
        </p:nvSpPr>
        <p:spPr>
          <a:xfrm>
            <a:off x="2560320" y="249782"/>
            <a:ext cx="4000500" cy="996088"/>
          </a:xfrm>
          <a:custGeom>
            <a:avLst/>
            <a:gdLst>
              <a:gd name="connsiteX0" fmla="*/ 4000500 w 4000500"/>
              <a:gd name="connsiteY0" fmla="*/ 195988 h 996088"/>
              <a:gd name="connsiteX1" fmla="*/ 3086100 w 4000500"/>
              <a:gd name="connsiteY1" fmla="*/ 24538 h 996088"/>
              <a:gd name="connsiteX2" fmla="*/ 2571750 w 4000500"/>
              <a:gd name="connsiteY2" fmla="*/ 13108 h 996088"/>
              <a:gd name="connsiteX3" fmla="*/ 1794510 w 4000500"/>
              <a:gd name="connsiteY3" fmla="*/ 138838 h 996088"/>
              <a:gd name="connsiteX4" fmla="*/ 948690 w 4000500"/>
              <a:gd name="connsiteY4" fmla="*/ 550318 h 996088"/>
              <a:gd name="connsiteX5" fmla="*/ 0 w 4000500"/>
              <a:gd name="connsiteY5" fmla="*/ 996088 h 996088"/>
              <a:gd name="connsiteX6" fmla="*/ 0 w 4000500"/>
              <a:gd name="connsiteY6" fmla="*/ 996088 h 996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0500" h="996088">
                <a:moveTo>
                  <a:pt x="4000500" y="195988"/>
                </a:moveTo>
                <a:cubicBezTo>
                  <a:pt x="3662362" y="125503"/>
                  <a:pt x="3324225" y="55018"/>
                  <a:pt x="3086100" y="24538"/>
                </a:cubicBezTo>
                <a:cubicBezTo>
                  <a:pt x="2847975" y="-5942"/>
                  <a:pt x="2787015" y="-5942"/>
                  <a:pt x="2571750" y="13108"/>
                </a:cubicBezTo>
                <a:cubicBezTo>
                  <a:pt x="2356485" y="32158"/>
                  <a:pt x="2065020" y="49303"/>
                  <a:pt x="1794510" y="138838"/>
                </a:cubicBezTo>
                <a:cubicBezTo>
                  <a:pt x="1524000" y="228373"/>
                  <a:pt x="948690" y="550318"/>
                  <a:pt x="948690" y="550318"/>
                </a:cubicBezTo>
                <a:lnTo>
                  <a:pt x="0" y="996088"/>
                </a:lnTo>
                <a:lnTo>
                  <a:pt x="0" y="996088"/>
                </a:lnTo>
              </a:path>
            </a:pathLst>
          </a:custGeom>
          <a:ln w="57150">
            <a:solidFill>
              <a:srgbClr val="00B0F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3" name="Ellipse 92"/>
          <p:cNvSpPr/>
          <p:nvPr/>
        </p:nvSpPr>
        <p:spPr>
          <a:xfrm>
            <a:off x="1835696" y="2204864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94" name="Ellipse 93"/>
          <p:cNvSpPr/>
          <p:nvPr/>
        </p:nvSpPr>
        <p:spPr>
          <a:xfrm>
            <a:off x="2098576" y="3089382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95" name="Ellipse 94"/>
          <p:cNvSpPr/>
          <p:nvPr/>
        </p:nvSpPr>
        <p:spPr>
          <a:xfrm>
            <a:off x="1403648" y="3089382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96" name="Ellipse 95"/>
          <p:cNvSpPr/>
          <p:nvPr/>
        </p:nvSpPr>
        <p:spPr>
          <a:xfrm>
            <a:off x="4186808" y="4241510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97" name="Ellipse 96"/>
          <p:cNvSpPr/>
          <p:nvPr/>
        </p:nvSpPr>
        <p:spPr>
          <a:xfrm>
            <a:off x="2674640" y="4385526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98" name="Ellipse 97"/>
          <p:cNvSpPr/>
          <p:nvPr/>
        </p:nvSpPr>
        <p:spPr>
          <a:xfrm>
            <a:off x="4114800" y="5609662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99" name="Ellipse 98"/>
          <p:cNvSpPr/>
          <p:nvPr/>
        </p:nvSpPr>
        <p:spPr>
          <a:xfrm>
            <a:off x="2267744" y="5681670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+</a:t>
            </a:r>
          </a:p>
        </p:txBody>
      </p:sp>
      <p:sp>
        <p:nvSpPr>
          <p:cNvPr id="100" name="Ellipse 99"/>
          <p:cNvSpPr/>
          <p:nvPr/>
        </p:nvSpPr>
        <p:spPr>
          <a:xfrm>
            <a:off x="2962702" y="2754773"/>
            <a:ext cx="457200" cy="41162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3094" name="Forme libre 3093"/>
          <p:cNvSpPr/>
          <p:nvPr/>
        </p:nvSpPr>
        <p:spPr>
          <a:xfrm>
            <a:off x="1234440" y="2297430"/>
            <a:ext cx="0" cy="228600"/>
          </a:xfrm>
          <a:custGeom>
            <a:avLst/>
            <a:gdLst>
              <a:gd name="connsiteX0" fmla="*/ 0 w 0"/>
              <a:gd name="connsiteY0" fmla="*/ 0 h 228600"/>
              <a:gd name="connsiteX1" fmla="*/ 0 w 0"/>
              <a:gd name="connsiteY1" fmla="*/ 228600 h 228600"/>
              <a:gd name="connsiteX2" fmla="*/ 0 w 0"/>
              <a:gd name="connsiteY2" fmla="*/ 22860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  <a:lnTo>
                  <a:pt x="0" y="228600"/>
                </a:lnTo>
              </a:path>
            </a:pathLst>
          </a:cu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98" name="Forme libre 3097"/>
          <p:cNvSpPr/>
          <p:nvPr/>
        </p:nvSpPr>
        <p:spPr>
          <a:xfrm>
            <a:off x="1222644" y="3356992"/>
            <a:ext cx="517916" cy="2811780"/>
          </a:xfrm>
          <a:custGeom>
            <a:avLst/>
            <a:gdLst>
              <a:gd name="connsiteX0" fmla="*/ 366 w 517916"/>
              <a:gd name="connsiteY0" fmla="*/ 0 h 2811780"/>
              <a:gd name="connsiteX1" fmla="*/ 23226 w 517916"/>
              <a:gd name="connsiteY1" fmla="*/ 628650 h 2811780"/>
              <a:gd name="connsiteX2" fmla="*/ 148956 w 517916"/>
              <a:gd name="connsiteY2" fmla="*/ 857250 h 2811780"/>
              <a:gd name="connsiteX3" fmla="*/ 286116 w 517916"/>
              <a:gd name="connsiteY3" fmla="*/ 937260 h 2811780"/>
              <a:gd name="connsiteX4" fmla="*/ 434706 w 517916"/>
              <a:gd name="connsiteY4" fmla="*/ 1040130 h 2811780"/>
              <a:gd name="connsiteX5" fmla="*/ 514716 w 517916"/>
              <a:gd name="connsiteY5" fmla="*/ 1348740 h 2811780"/>
              <a:gd name="connsiteX6" fmla="*/ 503286 w 517916"/>
              <a:gd name="connsiteY6" fmla="*/ 2811780 h 2811780"/>
              <a:gd name="connsiteX7" fmla="*/ 503286 w 517916"/>
              <a:gd name="connsiteY7" fmla="*/ 2811780 h 2811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7916" h="2811780">
                <a:moveTo>
                  <a:pt x="366" y="0"/>
                </a:moveTo>
                <a:cubicBezTo>
                  <a:pt x="-587" y="242887"/>
                  <a:pt x="-1539" y="485775"/>
                  <a:pt x="23226" y="628650"/>
                </a:cubicBezTo>
                <a:cubicBezTo>
                  <a:pt x="47991" y="771525"/>
                  <a:pt x="105141" y="805815"/>
                  <a:pt x="148956" y="857250"/>
                </a:cubicBezTo>
                <a:cubicBezTo>
                  <a:pt x="192771" y="908685"/>
                  <a:pt x="238491" y="906780"/>
                  <a:pt x="286116" y="937260"/>
                </a:cubicBezTo>
                <a:cubicBezTo>
                  <a:pt x="333741" y="967740"/>
                  <a:pt x="396606" y="971550"/>
                  <a:pt x="434706" y="1040130"/>
                </a:cubicBezTo>
                <a:cubicBezTo>
                  <a:pt x="472806" y="1108710"/>
                  <a:pt x="503286" y="1053465"/>
                  <a:pt x="514716" y="1348740"/>
                </a:cubicBezTo>
                <a:cubicBezTo>
                  <a:pt x="526146" y="1644015"/>
                  <a:pt x="503286" y="2811780"/>
                  <a:pt x="503286" y="2811780"/>
                </a:cubicBezTo>
                <a:lnTo>
                  <a:pt x="503286" y="2811780"/>
                </a:lnTo>
              </a:path>
            </a:pathLst>
          </a:cu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101" name="Connecteur droit 3100"/>
          <p:cNvCxnSpPr/>
          <p:nvPr/>
        </p:nvCxnSpPr>
        <p:spPr>
          <a:xfrm flipH="1">
            <a:off x="3619352" y="2297430"/>
            <a:ext cx="1" cy="773271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orme libre 65"/>
          <p:cNvSpPr/>
          <p:nvPr/>
        </p:nvSpPr>
        <p:spPr>
          <a:xfrm>
            <a:off x="3211272" y="3554730"/>
            <a:ext cx="449776" cy="2697480"/>
          </a:xfrm>
          <a:custGeom>
            <a:avLst/>
            <a:gdLst>
              <a:gd name="connsiteX0" fmla="*/ 377748 w 408080"/>
              <a:gd name="connsiteY0" fmla="*/ 0 h 2697480"/>
              <a:gd name="connsiteX1" fmla="*/ 400608 w 408080"/>
              <a:gd name="connsiteY1" fmla="*/ 514350 h 2697480"/>
              <a:gd name="connsiteX2" fmla="*/ 263448 w 408080"/>
              <a:gd name="connsiteY2" fmla="*/ 662940 h 2697480"/>
              <a:gd name="connsiteX3" fmla="*/ 149148 w 408080"/>
              <a:gd name="connsiteY3" fmla="*/ 720090 h 2697480"/>
              <a:gd name="connsiteX4" fmla="*/ 69138 w 408080"/>
              <a:gd name="connsiteY4" fmla="*/ 834390 h 2697480"/>
              <a:gd name="connsiteX5" fmla="*/ 558 w 408080"/>
              <a:gd name="connsiteY5" fmla="*/ 1291590 h 2697480"/>
              <a:gd name="connsiteX6" fmla="*/ 34848 w 408080"/>
              <a:gd name="connsiteY6" fmla="*/ 2697480 h 2697480"/>
              <a:gd name="connsiteX7" fmla="*/ 34848 w 408080"/>
              <a:gd name="connsiteY7" fmla="*/ 2697480 h 2697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8080" h="2697480">
                <a:moveTo>
                  <a:pt x="377748" y="0"/>
                </a:moveTo>
                <a:cubicBezTo>
                  <a:pt x="398703" y="201930"/>
                  <a:pt x="419658" y="403860"/>
                  <a:pt x="400608" y="514350"/>
                </a:cubicBezTo>
                <a:cubicBezTo>
                  <a:pt x="381558" y="624840"/>
                  <a:pt x="305358" y="628650"/>
                  <a:pt x="263448" y="662940"/>
                </a:cubicBezTo>
                <a:cubicBezTo>
                  <a:pt x="221538" y="697230"/>
                  <a:pt x="181533" y="691515"/>
                  <a:pt x="149148" y="720090"/>
                </a:cubicBezTo>
                <a:cubicBezTo>
                  <a:pt x="116763" y="748665"/>
                  <a:pt x="93903" y="739140"/>
                  <a:pt x="69138" y="834390"/>
                </a:cubicBezTo>
                <a:cubicBezTo>
                  <a:pt x="44373" y="929640"/>
                  <a:pt x="6273" y="981075"/>
                  <a:pt x="558" y="1291590"/>
                </a:cubicBezTo>
                <a:cubicBezTo>
                  <a:pt x="-5157" y="1602105"/>
                  <a:pt x="34848" y="2697480"/>
                  <a:pt x="34848" y="2697480"/>
                </a:cubicBezTo>
                <a:lnTo>
                  <a:pt x="34848" y="2697480"/>
                </a:lnTo>
              </a:path>
            </a:pathLst>
          </a:cu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7" name="ZoneTexte 66"/>
          <p:cNvSpPr txBox="1"/>
          <p:nvPr/>
        </p:nvSpPr>
        <p:spPr>
          <a:xfrm>
            <a:off x="99804" y="3356992"/>
            <a:ext cx="11728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chemeClr val="bg1"/>
                </a:solidFill>
              </a:rPr>
              <a:t>Bulbe </a:t>
            </a:r>
          </a:p>
          <a:p>
            <a:pPr algn="ctr"/>
            <a:r>
              <a:rPr lang="fr-FR" sz="2000" b="1" dirty="0" smtClean="0">
                <a:solidFill>
                  <a:schemeClr val="bg1"/>
                </a:solidFill>
              </a:rPr>
              <a:t>rachidien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8" name="ZoneTexte 67"/>
          <p:cNvSpPr txBox="1"/>
          <p:nvPr/>
        </p:nvSpPr>
        <p:spPr>
          <a:xfrm>
            <a:off x="251520" y="5083443"/>
            <a:ext cx="1063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Moelle</a:t>
            </a:r>
          </a:p>
          <a:p>
            <a:r>
              <a:rPr lang="fr-FR" sz="2000" b="1" dirty="0" smtClean="0">
                <a:solidFill>
                  <a:schemeClr val="bg1"/>
                </a:solidFill>
              </a:rPr>
              <a:t>épinière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9" name="ZoneTexte 68"/>
          <p:cNvSpPr txBox="1"/>
          <p:nvPr/>
        </p:nvSpPr>
        <p:spPr>
          <a:xfrm>
            <a:off x="5253389" y="2348880"/>
            <a:ext cx="38568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ELEVATION ANTICIPEE DE LA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FREQUENCE CARDIAQUE ET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</a:rPr>
              <a:t>DU VES</a:t>
            </a:r>
          </a:p>
          <a:p>
            <a:pPr algn="ctr"/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19" name="Forme libre 118"/>
          <p:cNvSpPr/>
          <p:nvPr/>
        </p:nvSpPr>
        <p:spPr>
          <a:xfrm>
            <a:off x="1691680" y="2848362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cxnSp>
        <p:nvCxnSpPr>
          <p:cNvPr id="75" name="Connecteur droit 74"/>
          <p:cNvCxnSpPr>
            <a:endCxn id="56" idx="2"/>
          </p:cNvCxnSpPr>
          <p:nvPr/>
        </p:nvCxnSpPr>
        <p:spPr>
          <a:xfrm flipV="1">
            <a:off x="2528342" y="4727075"/>
            <a:ext cx="1323578" cy="3320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Forme libre 125"/>
          <p:cNvSpPr/>
          <p:nvPr/>
        </p:nvSpPr>
        <p:spPr>
          <a:xfrm>
            <a:off x="2034580" y="2848362"/>
            <a:ext cx="233164" cy="148590"/>
          </a:xfrm>
          <a:custGeom>
            <a:avLst/>
            <a:gdLst>
              <a:gd name="connsiteX0" fmla="*/ 0 w 365760"/>
              <a:gd name="connsiteY0" fmla="*/ 148590 h 148590"/>
              <a:gd name="connsiteX1" fmla="*/ 57150 w 365760"/>
              <a:gd name="connsiteY1" fmla="*/ 57150 h 148590"/>
              <a:gd name="connsiteX2" fmla="*/ 217170 w 365760"/>
              <a:gd name="connsiteY2" fmla="*/ 0 h 148590"/>
              <a:gd name="connsiteX3" fmla="*/ 320040 w 365760"/>
              <a:gd name="connsiteY3" fmla="*/ 57150 h 148590"/>
              <a:gd name="connsiteX4" fmla="*/ 354330 w 365760"/>
              <a:gd name="connsiteY4" fmla="*/ 137160 h 148590"/>
              <a:gd name="connsiteX5" fmla="*/ 365760 w 365760"/>
              <a:gd name="connsiteY5" fmla="*/ 137160 h 148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148590">
                <a:moveTo>
                  <a:pt x="0" y="148590"/>
                </a:moveTo>
                <a:cubicBezTo>
                  <a:pt x="10477" y="115252"/>
                  <a:pt x="20955" y="81915"/>
                  <a:pt x="57150" y="57150"/>
                </a:cubicBezTo>
                <a:cubicBezTo>
                  <a:pt x="93345" y="32385"/>
                  <a:pt x="173355" y="0"/>
                  <a:pt x="217170" y="0"/>
                </a:cubicBezTo>
                <a:cubicBezTo>
                  <a:pt x="260985" y="0"/>
                  <a:pt x="297180" y="34290"/>
                  <a:pt x="320040" y="57150"/>
                </a:cubicBezTo>
                <a:cubicBezTo>
                  <a:pt x="342900" y="80010"/>
                  <a:pt x="346710" y="123825"/>
                  <a:pt x="354330" y="137160"/>
                </a:cubicBezTo>
                <a:cubicBezTo>
                  <a:pt x="361950" y="150495"/>
                  <a:pt x="363855" y="143827"/>
                  <a:pt x="365760" y="137160"/>
                </a:cubicBezTo>
              </a:path>
            </a:pathLst>
          </a:cu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cxnSp>
        <p:nvCxnSpPr>
          <p:cNvPr id="8" name="Connecteur droit 7"/>
          <p:cNvCxnSpPr/>
          <p:nvPr/>
        </p:nvCxnSpPr>
        <p:spPr>
          <a:xfrm flipH="1">
            <a:off x="2675117" y="3089382"/>
            <a:ext cx="869513" cy="54957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>
            <a:off x="2843808" y="2996952"/>
            <a:ext cx="504056" cy="86409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Ellipse 83"/>
          <p:cNvSpPr/>
          <p:nvPr/>
        </p:nvSpPr>
        <p:spPr>
          <a:xfrm>
            <a:off x="4932040" y="3161589"/>
            <a:ext cx="457200" cy="4668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5" name="Moins 84"/>
          <p:cNvSpPr/>
          <p:nvPr/>
        </p:nvSpPr>
        <p:spPr>
          <a:xfrm flipV="1">
            <a:off x="4932040" y="3120939"/>
            <a:ext cx="457200" cy="499698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86" name="Connecteur droit 85"/>
          <p:cNvCxnSpPr/>
          <p:nvPr/>
        </p:nvCxnSpPr>
        <p:spPr>
          <a:xfrm>
            <a:off x="5148064" y="3624995"/>
            <a:ext cx="0" cy="308061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635896" y="2879718"/>
            <a:ext cx="1425391" cy="3103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700"/>
              </a:lnSpc>
            </a:pPr>
            <a:r>
              <a:rPr lang="fr-FR" sz="2400" b="1" dirty="0">
                <a:solidFill>
                  <a:srgbClr val="FF0000"/>
                </a:solidFill>
              </a:rPr>
              <a:t>Inhibition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11835" y="2420888"/>
            <a:ext cx="16661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FF00"/>
                </a:solidFill>
              </a:rPr>
              <a:t>Stimulation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4" name="Forme libre 3"/>
          <p:cNvSpPr/>
          <p:nvPr/>
        </p:nvSpPr>
        <p:spPr>
          <a:xfrm>
            <a:off x="2508738" y="1289538"/>
            <a:ext cx="574431" cy="961293"/>
          </a:xfrm>
          <a:custGeom>
            <a:avLst/>
            <a:gdLst>
              <a:gd name="connsiteX0" fmla="*/ 0 w 574431"/>
              <a:gd name="connsiteY0" fmla="*/ 0 h 961293"/>
              <a:gd name="connsiteX1" fmla="*/ 574431 w 574431"/>
              <a:gd name="connsiteY1" fmla="*/ 961293 h 961293"/>
              <a:gd name="connsiteX2" fmla="*/ 574431 w 574431"/>
              <a:gd name="connsiteY2" fmla="*/ 961293 h 961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4431" h="961293">
                <a:moveTo>
                  <a:pt x="0" y="0"/>
                </a:moveTo>
                <a:lnTo>
                  <a:pt x="574431" y="961293"/>
                </a:lnTo>
                <a:lnTo>
                  <a:pt x="574431" y="961293"/>
                </a:lnTo>
              </a:path>
            </a:pathLst>
          </a:custGeom>
          <a:ln w="57150">
            <a:solidFill>
              <a:srgbClr val="FF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927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" grpId="0" animBg="1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69" grpId="1"/>
      <p:bldP spid="84" grpId="0" animBg="1"/>
      <p:bldP spid="85" grpId="0" animBg="1"/>
      <p:bldP spid="14" grpId="0"/>
      <p:bldP spid="18" grpId="0"/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img05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" t="65060" r="38878" b="5542"/>
          <a:stretch/>
        </p:blipFill>
        <p:spPr bwMode="auto">
          <a:xfrm>
            <a:off x="1187624" y="723161"/>
            <a:ext cx="7494098" cy="544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55776" y="6416551"/>
            <a:ext cx="4204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</a:t>
            </a:r>
            <a:r>
              <a:rPr lang="fr-FR" sz="1600" i="1" dirty="0" err="1" smtClean="0">
                <a:solidFill>
                  <a:schemeClr val="bg1"/>
                </a:solidFill>
              </a:rPr>
              <a:t>McArdle</a:t>
            </a:r>
            <a:r>
              <a:rPr lang="fr-FR" sz="1600" i="1" dirty="0" smtClean="0">
                <a:solidFill>
                  <a:schemeClr val="bg1"/>
                </a:solidFill>
              </a:rPr>
              <a:t>, </a:t>
            </a:r>
            <a:r>
              <a:rPr lang="fr-FR" sz="1600" i="1" dirty="0" err="1" smtClean="0">
                <a:solidFill>
                  <a:schemeClr val="bg1"/>
                </a:solidFill>
              </a:rPr>
              <a:t>Katch</a:t>
            </a:r>
            <a:r>
              <a:rPr lang="fr-FR" sz="1600" i="1" dirty="0" smtClean="0">
                <a:solidFill>
                  <a:schemeClr val="bg1"/>
                </a:solidFill>
              </a:rPr>
              <a:t> and </a:t>
            </a:r>
            <a:r>
              <a:rPr lang="fr-FR" sz="1600" i="1" dirty="0" err="1" smtClean="0">
                <a:solidFill>
                  <a:schemeClr val="bg1"/>
                </a:solidFill>
              </a:rPr>
              <a:t>Katc</a:t>
            </a:r>
            <a:r>
              <a:rPr lang="fr-FR" sz="1600" i="1" dirty="0" smtClean="0">
                <a:solidFill>
                  <a:schemeClr val="bg1"/>
                </a:solidFill>
              </a:rPr>
              <a:t> h 4</a:t>
            </a:r>
            <a:r>
              <a:rPr lang="fr-FR" sz="1600" i="1" baseline="30000" dirty="0" smtClean="0">
                <a:solidFill>
                  <a:schemeClr val="bg1"/>
                </a:solidFill>
              </a:rPr>
              <a:t>ème</a:t>
            </a:r>
            <a:r>
              <a:rPr lang="fr-FR" sz="1600" i="1" dirty="0" smtClean="0">
                <a:solidFill>
                  <a:schemeClr val="bg1"/>
                </a:solidFill>
              </a:rPr>
              <a:t> édition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55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3" descr="Muscle cou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291" y="380598"/>
            <a:ext cx="1787989" cy="182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ourse00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819" y="701948"/>
            <a:ext cx="1077913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924526" y="44624"/>
            <a:ext cx="2369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1 ADAPTATION LOCALE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76056" y="548680"/>
            <a:ext cx="1980029" cy="7848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fr-FR" b="1" dirty="0" smtClean="0">
                <a:solidFill>
                  <a:srgbClr val="FFFF00"/>
                </a:solidFill>
              </a:rPr>
              <a:t>Besoins accrus en :</a:t>
            </a:r>
          </a:p>
          <a:p>
            <a:pPr marL="285750" indent="-285750">
              <a:lnSpc>
                <a:spcPts val="1800"/>
              </a:lnSpc>
              <a:buFontTx/>
              <a:buChar char="-"/>
            </a:pPr>
            <a:r>
              <a:rPr lang="fr-FR" b="1" dirty="0" smtClean="0">
                <a:solidFill>
                  <a:srgbClr val="FFFF00"/>
                </a:solidFill>
              </a:rPr>
              <a:t>Oxygène</a:t>
            </a:r>
          </a:p>
          <a:p>
            <a:pPr marL="285750" indent="-285750">
              <a:lnSpc>
                <a:spcPts val="1800"/>
              </a:lnSpc>
              <a:buFontTx/>
              <a:buChar char="-"/>
            </a:pPr>
            <a:r>
              <a:rPr lang="fr-FR" b="1" dirty="0" smtClean="0">
                <a:solidFill>
                  <a:srgbClr val="FFFF00"/>
                </a:solidFill>
              </a:rPr>
              <a:t>Substrats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616251" y="1484784"/>
            <a:ext cx="1437188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fr-FR" dirty="0" smtClean="0">
                <a:solidFill>
                  <a:schemeClr val="bg1"/>
                </a:solidFill>
              </a:rPr>
              <a:t>Production :</a:t>
            </a:r>
          </a:p>
          <a:p>
            <a:pPr>
              <a:lnSpc>
                <a:spcPts val="1800"/>
              </a:lnSpc>
            </a:pPr>
            <a:r>
              <a:rPr lang="fr-FR" dirty="0" smtClean="0">
                <a:solidFill>
                  <a:schemeClr val="bg1"/>
                </a:solidFill>
              </a:rPr>
              <a:t>- CO</a:t>
            </a:r>
            <a:r>
              <a:rPr lang="fr-FR" baseline="-25000" dirty="0" smtClean="0">
                <a:solidFill>
                  <a:schemeClr val="bg1"/>
                </a:solidFill>
              </a:rPr>
              <a:t>2</a:t>
            </a:r>
          </a:p>
          <a:p>
            <a:pPr>
              <a:lnSpc>
                <a:spcPts val="1800"/>
              </a:lnSpc>
            </a:pPr>
            <a:r>
              <a:rPr lang="fr-FR" dirty="0" smtClean="0">
                <a:solidFill>
                  <a:schemeClr val="bg1"/>
                </a:solidFill>
              </a:rPr>
              <a:t>- NO</a:t>
            </a:r>
          </a:p>
          <a:p>
            <a:pPr>
              <a:lnSpc>
                <a:spcPts val="1800"/>
              </a:lnSpc>
            </a:pPr>
            <a:r>
              <a:rPr lang="fr-FR" dirty="0" smtClean="0">
                <a:solidFill>
                  <a:schemeClr val="bg1"/>
                </a:solidFill>
              </a:rPr>
              <a:t>- Lactate (</a:t>
            </a:r>
            <a:r>
              <a:rPr lang="fr-FR" dirty="0">
                <a:solidFill>
                  <a:schemeClr val="bg1"/>
                </a:solidFill>
              </a:rPr>
              <a:t>H</a:t>
            </a:r>
            <a:r>
              <a:rPr lang="fr-FR" baseline="30000" dirty="0">
                <a:solidFill>
                  <a:schemeClr val="bg1"/>
                </a:solidFill>
              </a:rPr>
              <a:t>+ </a:t>
            </a:r>
            <a:r>
              <a:rPr lang="fr-FR" dirty="0" smtClean="0">
                <a:solidFill>
                  <a:schemeClr val="bg1"/>
                </a:solidFill>
              </a:rPr>
              <a:t>)</a:t>
            </a:r>
          </a:p>
          <a:p>
            <a:pPr>
              <a:lnSpc>
                <a:spcPts val="1800"/>
              </a:lnSpc>
            </a:pPr>
            <a:r>
              <a:rPr lang="fr-FR" dirty="0" smtClean="0">
                <a:solidFill>
                  <a:schemeClr val="bg1"/>
                </a:solidFill>
              </a:rPr>
              <a:t>- Chaleur</a:t>
            </a:r>
          </a:p>
          <a:p>
            <a:pPr>
              <a:lnSpc>
                <a:spcPts val="1800"/>
              </a:lnSpc>
            </a:pPr>
            <a:r>
              <a:rPr lang="fr-FR" dirty="0" smtClean="0">
                <a:solidFill>
                  <a:schemeClr val="bg1"/>
                </a:solidFill>
              </a:rPr>
              <a:t>- métabolites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5616251" y="3068960"/>
            <a:ext cx="1471428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↑Ouverture :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- artérioles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- capillaires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6" t="17107" r="60954" b="49165"/>
          <a:stretch/>
        </p:blipFill>
        <p:spPr bwMode="auto">
          <a:xfrm>
            <a:off x="186112" y="439744"/>
            <a:ext cx="1765088" cy="136018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01" t="28932" r="44456" b="20398"/>
          <a:stretch/>
        </p:blipFill>
        <p:spPr bwMode="auto">
          <a:xfrm>
            <a:off x="3203848" y="2558497"/>
            <a:ext cx="1156712" cy="2958735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Forme libre 13"/>
          <p:cNvSpPr/>
          <p:nvPr/>
        </p:nvSpPr>
        <p:spPr>
          <a:xfrm>
            <a:off x="4120621" y="2348866"/>
            <a:ext cx="1495630" cy="2200904"/>
          </a:xfrm>
          <a:custGeom>
            <a:avLst/>
            <a:gdLst>
              <a:gd name="connsiteX0" fmla="*/ 805167 w 805167"/>
              <a:gd name="connsiteY0" fmla="*/ 9332 h 2162637"/>
              <a:gd name="connsiteX1" fmla="*/ 633717 w 805167"/>
              <a:gd name="connsiteY1" fmla="*/ 43622 h 2162637"/>
              <a:gd name="connsiteX2" fmla="*/ 599427 w 805167"/>
              <a:gd name="connsiteY2" fmla="*/ 352232 h 2162637"/>
              <a:gd name="connsiteX3" fmla="*/ 587997 w 805167"/>
              <a:gd name="connsiteY3" fmla="*/ 1209482 h 2162637"/>
              <a:gd name="connsiteX4" fmla="*/ 565137 w 805167"/>
              <a:gd name="connsiteY4" fmla="*/ 1826702 h 2162637"/>
              <a:gd name="connsiteX5" fmla="*/ 473697 w 805167"/>
              <a:gd name="connsiteY5" fmla="*/ 2146742 h 2162637"/>
              <a:gd name="connsiteX6" fmla="*/ 187947 w 805167"/>
              <a:gd name="connsiteY6" fmla="*/ 2101022 h 2162637"/>
              <a:gd name="connsiteX7" fmla="*/ 16497 w 805167"/>
              <a:gd name="connsiteY7" fmla="*/ 1986722 h 2162637"/>
              <a:gd name="connsiteX8" fmla="*/ 16497 w 805167"/>
              <a:gd name="connsiteY8" fmla="*/ 2009582 h 2162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5167" h="2162637">
                <a:moveTo>
                  <a:pt x="805167" y="9332"/>
                </a:moveTo>
                <a:cubicBezTo>
                  <a:pt x="736587" y="-2098"/>
                  <a:pt x="668007" y="-13528"/>
                  <a:pt x="633717" y="43622"/>
                </a:cubicBezTo>
                <a:cubicBezTo>
                  <a:pt x="599427" y="100772"/>
                  <a:pt x="607047" y="157922"/>
                  <a:pt x="599427" y="352232"/>
                </a:cubicBezTo>
                <a:cubicBezTo>
                  <a:pt x="591807" y="546542"/>
                  <a:pt x="593712" y="963737"/>
                  <a:pt x="587997" y="1209482"/>
                </a:cubicBezTo>
                <a:cubicBezTo>
                  <a:pt x="582282" y="1455227"/>
                  <a:pt x="584187" y="1670492"/>
                  <a:pt x="565137" y="1826702"/>
                </a:cubicBezTo>
                <a:cubicBezTo>
                  <a:pt x="546087" y="1982912"/>
                  <a:pt x="536562" y="2101022"/>
                  <a:pt x="473697" y="2146742"/>
                </a:cubicBezTo>
                <a:cubicBezTo>
                  <a:pt x="410832" y="2192462"/>
                  <a:pt x="264147" y="2127692"/>
                  <a:pt x="187947" y="2101022"/>
                </a:cubicBezTo>
                <a:cubicBezTo>
                  <a:pt x="111747" y="2074352"/>
                  <a:pt x="45072" y="2001962"/>
                  <a:pt x="16497" y="1986722"/>
                </a:cubicBezTo>
                <a:cubicBezTo>
                  <a:pt x="-12078" y="1971482"/>
                  <a:pt x="2209" y="1990532"/>
                  <a:pt x="16497" y="2009582"/>
                </a:cubicBezTo>
              </a:path>
            </a:pathLst>
          </a:cu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3909060" y="3020642"/>
            <a:ext cx="45720" cy="1154430"/>
          </a:xfrm>
          <a:custGeom>
            <a:avLst/>
            <a:gdLst>
              <a:gd name="connsiteX0" fmla="*/ 11430 w 45720"/>
              <a:gd name="connsiteY0" fmla="*/ 1154430 h 1154430"/>
              <a:gd name="connsiteX1" fmla="*/ 0 w 45720"/>
              <a:gd name="connsiteY1" fmla="*/ 914400 h 1154430"/>
              <a:gd name="connsiteX2" fmla="*/ 11430 w 45720"/>
              <a:gd name="connsiteY2" fmla="*/ 560070 h 1154430"/>
              <a:gd name="connsiteX3" fmla="*/ 45720 w 45720"/>
              <a:gd name="connsiteY3" fmla="*/ 0 h 1154430"/>
              <a:gd name="connsiteX4" fmla="*/ 45720 w 45720"/>
              <a:gd name="connsiteY4" fmla="*/ 0 h 1154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" h="1154430">
                <a:moveTo>
                  <a:pt x="11430" y="1154430"/>
                </a:moveTo>
                <a:cubicBezTo>
                  <a:pt x="5715" y="1083945"/>
                  <a:pt x="0" y="1013460"/>
                  <a:pt x="0" y="914400"/>
                </a:cubicBezTo>
                <a:cubicBezTo>
                  <a:pt x="0" y="815340"/>
                  <a:pt x="3810" y="712470"/>
                  <a:pt x="11430" y="560070"/>
                </a:cubicBezTo>
                <a:cubicBezTo>
                  <a:pt x="19050" y="407670"/>
                  <a:pt x="45720" y="0"/>
                  <a:pt x="45720" y="0"/>
                </a:cubicBezTo>
                <a:lnTo>
                  <a:pt x="45720" y="0"/>
                </a:lnTo>
              </a:path>
            </a:pathLst>
          </a:cu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3203848" y="2565540"/>
            <a:ext cx="578356" cy="1268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3203848" y="3646858"/>
            <a:ext cx="432048" cy="3910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3203848" y="4037864"/>
            <a:ext cx="144016" cy="43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/>
          <p:cNvSpPr/>
          <p:nvPr/>
        </p:nvSpPr>
        <p:spPr>
          <a:xfrm>
            <a:off x="1908810" y="1237385"/>
            <a:ext cx="1954530" cy="1817547"/>
          </a:xfrm>
          <a:custGeom>
            <a:avLst/>
            <a:gdLst>
              <a:gd name="connsiteX0" fmla="*/ 1954530 w 1954530"/>
              <a:gd name="connsiteY0" fmla="*/ 1817547 h 1817547"/>
              <a:gd name="connsiteX1" fmla="*/ 1360170 w 1954530"/>
              <a:gd name="connsiteY1" fmla="*/ 285927 h 1817547"/>
              <a:gd name="connsiteX2" fmla="*/ 0 w 1954530"/>
              <a:gd name="connsiteY2" fmla="*/ 177 h 1817547"/>
              <a:gd name="connsiteX3" fmla="*/ 0 w 1954530"/>
              <a:gd name="connsiteY3" fmla="*/ 177 h 181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4530" h="1817547">
                <a:moveTo>
                  <a:pt x="1954530" y="1817547"/>
                </a:moveTo>
                <a:cubicBezTo>
                  <a:pt x="1820227" y="1203184"/>
                  <a:pt x="1685925" y="588822"/>
                  <a:pt x="1360170" y="285927"/>
                </a:cubicBezTo>
                <a:cubicBezTo>
                  <a:pt x="1034415" y="-16968"/>
                  <a:pt x="0" y="177"/>
                  <a:pt x="0" y="177"/>
                </a:cubicBezTo>
                <a:lnTo>
                  <a:pt x="0" y="177"/>
                </a:lnTo>
              </a:path>
            </a:pathLst>
          </a:custGeom>
          <a:ln w="190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/>
          <p:cNvSpPr/>
          <p:nvPr/>
        </p:nvSpPr>
        <p:spPr>
          <a:xfrm>
            <a:off x="1897380" y="1280160"/>
            <a:ext cx="1783080" cy="2823210"/>
          </a:xfrm>
          <a:custGeom>
            <a:avLst/>
            <a:gdLst>
              <a:gd name="connsiteX0" fmla="*/ 1783080 w 1783080"/>
              <a:gd name="connsiteY0" fmla="*/ 2823210 h 2823210"/>
              <a:gd name="connsiteX1" fmla="*/ 948690 w 1783080"/>
              <a:gd name="connsiteY1" fmla="*/ 548640 h 2823210"/>
              <a:gd name="connsiteX2" fmla="*/ 0 w 1783080"/>
              <a:gd name="connsiteY2" fmla="*/ 0 h 2823210"/>
              <a:gd name="connsiteX3" fmla="*/ 0 w 1783080"/>
              <a:gd name="connsiteY3" fmla="*/ 0 h 2823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3080" h="2823210">
                <a:moveTo>
                  <a:pt x="1783080" y="2823210"/>
                </a:moveTo>
                <a:cubicBezTo>
                  <a:pt x="1514475" y="1921192"/>
                  <a:pt x="1245870" y="1019175"/>
                  <a:pt x="948690" y="548640"/>
                </a:cubicBezTo>
                <a:cubicBezTo>
                  <a:pt x="651510" y="78105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orme libre 27"/>
          <p:cNvSpPr/>
          <p:nvPr/>
        </p:nvSpPr>
        <p:spPr>
          <a:xfrm>
            <a:off x="1244744" y="1314450"/>
            <a:ext cx="2103120" cy="3209792"/>
          </a:xfrm>
          <a:custGeom>
            <a:avLst/>
            <a:gdLst>
              <a:gd name="connsiteX0" fmla="*/ 0 w 2103120"/>
              <a:gd name="connsiteY0" fmla="*/ 0 h 3209792"/>
              <a:gd name="connsiteX1" fmla="*/ 1074420 w 2103120"/>
              <a:gd name="connsiteY1" fmla="*/ 2811780 h 3209792"/>
              <a:gd name="connsiteX2" fmla="*/ 2103120 w 2103120"/>
              <a:gd name="connsiteY2" fmla="*/ 3188970 h 3209792"/>
              <a:gd name="connsiteX3" fmla="*/ 2103120 w 2103120"/>
              <a:gd name="connsiteY3" fmla="*/ 3188970 h 3209792"/>
              <a:gd name="connsiteX4" fmla="*/ 2103120 w 2103120"/>
              <a:gd name="connsiteY4" fmla="*/ 3166110 h 3209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3120" h="3209792">
                <a:moveTo>
                  <a:pt x="0" y="0"/>
                </a:moveTo>
                <a:cubicBezTo>
                  <a:pt x="361950" y="1140142"/>
                  <a:pt x="723900" y="2280285"/>
                  <a:pt x="1074420" y="2811780"/>
                </a:cubicBezTo>
                <a:cubicBezTo>
                  <a:pt x="1424940" y="3343275"/>
                  <a:pt x="2103120" y="3188970"/>
                  <a:pt x="2103120" y="3188970"/>
                </a:cubicBezTo>
                <a:lnTo>
                  <a:pt x="2103120" y="3188970"/>
                </a:lnTo>
                <a:lnTo>
                  <a:pt x="2103120" y="316611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Forme libre 29"/>
          <p:cNvSpPr/>
          <p:nvPr/>
        </p:nvSpPr>
        <p:spPr>
          <a:xfrm>
            <a:off x="840887" y="1200150"/>
            <a:ext cx="2450953" cy="3566666"/>
          </a:xfrm>
          <a:custGeom>
            <a:avLst/>
            <a:gdLst>
              <a:gd name="connsiteX0" fmla="*/ 359263 w 2450953"/>
              <a:gd name="connsiteY0" fmla="*/ 0 h 3566666"/>
              <a:gd name="connsiteX1" fmla="*/ 27793 w 2450953"/>
              <a:gd name="connsiteY1" fmla="*/ 571500 h 3566666"/>
              <a:gd name="connsiteX2" fmla="*/ 27793 w 2450953"/>
              <a:gd name="connsiteY2" fmla="*/ 720090 h 3566666"/>
              <a:gd name="connsiteX3" fmla="*/ 107803 w 2450953"/>
              <a:gd name="connsiteY3" fmla="*/ 1211580 h 3566666"/>
              <a:gd name="connsiteX4" fmla="*/ 404983 w 2450953"/>
              <a:gd name="connsiteY4" fmla="*/ 2606040 h 3566666"/>
              <a:gd name="connsiteX5" fmla="*/ 907903 w 2450953"/>
              <a:gd name="connsiteY5" fmla="*/ 3166110 h 3566666"/>
              <a:gd name="connsiteX6" fmla="*/ 1868023 w 2450953"/>
              <a:gd name="connsiteY6" fmla="*/ 3554730 h 3566666"/>
              <a:gd name="connsiteX7" fmla="*/ 2450953 w 2450953"/>
              <a:gd name="connsiteY7" fmla="*/ 3474720 h 3566666"/>
              <a:gd name="connsiteX8" fmla="*/ 2450953 w 2450953"/>
              <a:gd name="connsiteY8" fmla="*/ 3474720 h 3566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50953" h="3566666">
                <a:moveTo>
                  <a:pt x="359263" y="0"/>
                </a:moveTo>
                <a:cubicBezTo>
                  <a:pt x="221150" y="225742"/>
                  <a:pt x="83038" y="451485"/>
                  <a:pt x="27793" y="571500"/>
                </a:cubicBezTo>
                <a:cubicBezTo>
                  <a:pt x="-27452" y="691515"/>
                  <a:pt x="14458" y="613410"/>
                  <a:pt x="27793" y="720090"/>
                </a:cubicBezTo>
                <a:cubicBezTo>
                  <a:pt x="41128" y="826770"/>
                  <a:pt x="44938" y="897255"/>
                  <a:pt x="107803" y="1211580"/>
                </a:cubicBezTo>
                <a:cubicBezTo>
                  <a:pt x="170668" y="1525905"/>
                  <a:pt x="271633" y="2280285"/>
                  <a:pt x="404983" y="2606040"/>
                </a:cubicBezTo>
                <a:cubicBezTo>
                  <a:pt x="538333" y="2931795"/>
                  <a:pt x="664063" y="3007995"/>
                  <a:pt x="907903" y="3166110"/>
                </a:cubicBezTo>
                <a:cubicBezTo>
                  <a:pt x="1151743" y="3324225"/>
                  <a:pt x="1610848" y="3503295"/>
                  <a:pt x="1868023" y="3554730"/>
                </a:cubicBezTo>
                <a:cubicBezTo>
                  <a:pt x="2125198" y="3606165"/>
                  <a:pt x="2450953" y="3474720"/>
                  <a:pt x="2450953" y="3474720"/>
                </a:cubicBezTo>
                <a:lnTo>
                  <a:pt x="2450953" y="3474720"/>
                </a:lnTo>
              </a:path>
            </a:pathLst>
          </a:cu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/>
          <p:cNvSpPr txBox="1"/>
          <p:nvPr/>
        </p:nvSpPr>
        <p:spPr>
          <a:xfrm>
            <a:off x="3794956" y="2036554"/>
            <a:ext cx="1046569" cy="52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fr-FR" sz="1600" b="1" dirty="0" smtClean="0">
                <a:solidFill>
                  <a:schemeClr val="bg1"/>
                </a:solidFill>
              </a:rPr>
              <a:t>sinus </a:t>
            </a:r>
          </a:p>
          <a:p>
            <a:pPr algn="ctr">
              <a:lnSpc>
                <a:spcPts val="1700"/>
              </a:lnSpc>
            </a:pPr>
            <a:r>
              <a:rPr lang="fr-FR" sz="1600" b="1" dirty="0" smtClean="0">
                <a:solidFill>
                  <a:schemeClr val="bg1"/>
                </a:solidFill>
              </a:rPr>
              <a:t>carotidien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2361823" y="3908762"/>
            <a:ext cx="914033" cy="52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700"/>
              </a:lnSpc>
            </a:pPr>
            <a:r>
              <a:rPr lang="fr-FR" sz="1600" b="1" dirty="0" smtClean="0">
                <a:solidFill>
                  <a:schemeClr val="bg1"/>
                </a:solidFill>
              </a:rPr>
              <a:t>Crosse</a:t>
            </a:r>
          </a:p>
          <a:p>
            <a:pPr>
              <a:lnSpc>
                <a:spcPts val="1700"/>
              </a:lnSpc>
            </a:pPr>
            <a:r>
              <a:rPr lang="fr-FR" sz="1600" b="1" dirty="0" smtClean="0">
                <a:solidFill>
                  <a:schemeClr val="bg1"/>
                </a:solidFill>
              </a:rPr>
              <a:t>aortique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3" name="ZoneTexte 32"/>
          <p:cNvSpPr txBox="1"/>
          <p:nvPr/>
        </p:nvSpPr>
        <p:spPr>
          <a:xfrm rot="599313">
            <a:off x="2066363" y="974056"/>
            <a:ext cx="14318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Nerf de </a:t>
            </a:r>
            <a:r>
              <a:rPr lang="fr-FR" sz="1600" b="1" dirty="0" err="1" smtClean="0">
                <a:solidFill>
                  <a:schemeClr val="bg1"/>
                </a:solidFill>
              </a:rPr>
              <a:t>Hering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4" name="ZoneTexte 33"/>
          <p:cNvSpPr txBox="1"/>
          <p:nvPr/>
        </p:nvSpPr>
        <p:spPr>
          <a:xfrm rot="3804405">
            <a:off x="2493968" y="1825538"/>
            <a:ext cx="12933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Nerf de Cyon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5" name="ZoneTexte 34"/>
          <p:cNvSpPr txBox="1"/>
          <p:nvPr/>
        </p:nvSpPr>
        <p:spPr>
          <a:xfrm rot="4126132">
            <a:off x="924583" y="2667996"/>
            <a:ext cx="2374946" cy="502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fr-FR" sz="1600" b="1" dirty="0" smtClean="0">
                <a:solidFill>
                  <a:schemeClr val="bg1"/>
                </a:solidFill>
              </a:rPr>
              <a:t>Pneumogastrique (nerf X)</a:t>
            </a:r>
          </a:p>
          <a:p>
            <a:pPr algn="ctr">
              <a:lnSpc>
                <a:spcPts val="1600"/>
              </a:lnSpc>
            </a:pPr>
            <a:r>
              <a:rPr lang="fr-FR" sz="1600" b="1" dirty="0" smtClean="0">
                <a:solidFill>
                  <a:schemeClr val="bg1"/>
                </a:solidFill>
              </a:rPr>
              <a:t>Parasympathique</a:t>
            </a:r>
            <a:endParaRPr lang="fr-FR" sz="1600" b="1" dirty="0">
              <a:solidFill>
                <a:schemeClr val="bg1"/>
              </a:solidFill>
            </a:endParaRPr>
          </a:p>
        </p:txBody>
      </p:sp>
      <p:cxnSp>
        <p:nvCxnSpPr>
          <p:cNvPr id="37" name="Connecteur droit avec flèche 36"/>
          <p:cNvCxnSpPr/>
          <p:nvPr/>
        </p:nvCxnSpPr>
        <p:spPr>
          <a:xfrm>
            <a:off x="3140651" y="4117245"/>
            <a:ext cx="539809" cy="5569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/>
          <p:cNvCxnSpPr/>
          <p:nvPr/>
        </p:nvCxnSpPr>
        <p:spPr>
          <a:xfrm flipH="1">
            <a:off x="4049776" y="2441075"/>
            <a:ext cx="90176" cy="5424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Ellipse 40"/>
          <p:cNvSpPr/>
          <p:nvPr/>
        </p:nvSpPr>
        <p:spPr>
          <a:xfrm>
            <a:off x="1296629" y="1817370"/>
            <a:ext cx="358053" cy="330802"/>
          </a:xfrm>
          <a:prstGeom prst="ellipse">
            <a:avLst/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-</a:t>
            </a:r>
            <a:endParaRPr lang="fr-FR" sz="2400" b="1" dirty="0">
              <a:solidFill>
                <a:srgbClr val="FF0000"/>
              </a:solidFill>
            </a:endParaRPr>
          </a:p>
        </p:txBody>
      </p:sp>
      <p:sp>
        <p:nvSpPr>
          <p:cNvPr id="44" name="Ellipse 43"/>
          <p:cNvSpPr/>
          <p:nvPr/>
        </p:nvSpPr>
        <p:spPr>
          <a:xfrm>
            <a:off x="1788840" y="1869977"/>
            <a:ext cx="358053" cy="288032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tx1"/>
                </a:solidFill>
              </a:rPr>
              <a:t>-</a:t>
            </a:r>
            <a:endParaRPr lang="fr-FR" sz="2400" b="1" dirty="0">
              <a:solidFill>
                <a:schemeClr val="tx1"/>
              </a:solidFill>
            </a:endParaRPr>
          </a:p>
        </p:txBody>
      </p:sp>
      <p:sp>
        <p:nvSpPr>
          <p:cNvPr id="46" name="Ellipse 45"/>
          <p:cNvSpPr/>
          <p:nvPr/>
        </p:nvSpPr>
        <p:spPr>
          <a:xfrm>
            <a:off x="901579" y="1844824"/>
            <a:ext cx="358053" cy="288032"/>
          </a:xfrm>
          <a:prstGeom prst="ellipse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47" name="ZoneTexte 46"/>
          <p:cNvSpPr txBox="1"/>
          <p:nvPr/>
        </p:nvSpPr>
        <p:spPr>
          <a:xfrm>
            <a:off x="5616251" y="4077072"/>
            <a:ext cx="2177584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+ Pompes musculaire</a:t>
            </a:r>
          </a:p>
          <a:p>
            <a:r>
              <a:rPr lang="fr-FR" dirty="0">
                <a:solidFill>
                  <a:schemeClr val="bg1"/>
                </a:solidFill>
              </a:rPr>
              <a:t>e</a:t>
            </a:r>
            <a:r>
              <a:rPr lang="fr-FR" dirty="0" smtClean="0">
                <a:solidFill>
                  <a:schemeClr val="bg1"/>
                </a:solidFill>
              </a:rPr>
              <a:t>t respiratoire :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↑Retour veineux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8" name="ZoneTexte 47"/>
          <p:cNvSpPr txBox="1"/>
          <p:nvPr/>
        </p:nvSpPr>
        <p:spPr>
          <a:xfrm>
            <a:off x="5616251" y="5157192"/>
            <a:ext cx="2556149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↑Volume </a:t>
            </a:r>
            <a:r>
              <a:rPr lang="fr-FR" dirty="0" err="1" smtClean="0">
                <a:solidFill>
                  <a:schemeClr val="bg1"/>
                </a:solidFill>
              </a:rPr>
              <a:t>télédiastolique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9" name="ZoneTexte 48"/>
          <p:cNvSpPr txBox="1"/>
          <p:nvPr/>
        </p:nvSpPr>
        <p:spPr>
          <a:xfrm>
            <a:off x="35496" y="4787860"/>
            <a:ext cx="307026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Inhibition du parasympathique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0" name="ZoneTexte 49"/>
          <p:cNvSpPr txBox="1"/>
          <p:nvPr/>
        </p:nvSpPr>
        <p:spPr>
          <a:xfrm>
            <a:off x="35496" y="5229200"/>
            <a:ext cx="2692788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Activation du sympathique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1331640" y="5661248"/>
            <a:ext cx="2366289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↑Fréquence cardiaque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2" name="ZoneTexte 51"/>
          <p:cNvSpPr txBox="1"/>
          <p:nvPr/>
        </p:nvSpPr>
        <p:spPr>
          <a:xfrm>
            <a:off x="4283968" y="5661248"/>
            <a:ext cx="3053336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↑volume d’</a:t>
            </a:r>
            <a:r>
              <a:rPr lang="fr-FR" dirty="0">
                <a:solidFill>
                  <a:schemeClr val="bg1"/>
                </a:solidFill>
              </a:rPr>
              <a:t>é</a:t>
            </a:r>
            <a:r>
              <a:rPr lang="fr-FR" dirty="0" smtClean="0">
                <a:solidFill>
                  <a:schemeClr val="bg1"/>
                </a:solidFill>
              </a:rPr>
              <a:t>jection systolique</a:t>
            </a:r>
            <a:endParaRPr lang="fr-FR" dirty="0">
              <a:solidFill>
                <a:schemeClr val="bg1"/>
              </a:solidFill>
            </a:endParaRPr>
          </a:p>
        </p:txBody>
      </p:sp>
      <p:cxnSp>
        <p:nvCxnSpPr>
          <p:cNvPr id="58" name="Connecteur droit 57"/>
          <p:cNvCxnSpPr/>
          <p:nvPr/>
        </p:nvCxnSpPr>
        <p:spPr>
          <a:xfrm>
            <a:off x="2514785" y="6210062"/>
            <a:ext cx="3281468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necteur droit 59"/>
          <p:cNvCxnSpPr>
            <a:stCxn id="51" idx="2"/>
          </p:cNvCxnSpPr>
          <p:nvPr/>
        </p:nvCxnSpPr>
        <p:spPr>
          <a:xfrm flipH="1">
            <a:off x="2514784" y="6030580"/>
            <a:ext cx="1" cy="17948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necteur droit 60"/>
          <p:cNvCxnSpPr/>
          <p:nvPr/>
        </p:nvCxnSpPr>
        <p:spPr>
          <a:xfrm flipH="1">
            <a:off x="5796135" y="6030580"/>
            <a:ext cx="1" cy="17948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63"/>
          <p:cNvCxnSpPr/>
          <p:nvPr/>
        </p:nvCxnSpPr>
        <p:spPr>
          <a:xfrm>
            <a:off x="4067944" y="6210062"/>
            <a:ext cx="0" cy="216024"/>
          </a:xfrm>
          <a:prstGeom prst="line">
            <a:avLst/>
          </a:prstGeom>
          <a:ln w="28575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ZoneTexte 65"/>
          <p:cNvSpPr txBox="1"/>
          <p:nvPr/>
        </p:nvSpPr>
        <p:spPr>
          <a:xfrm>
            <a:off x="2123728" y="6431756"/>
            <a:ext cx="4126835" cy="369332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</a:rPr>
              <a:t>↑ DEBIT CARDIAQUE                      ↑ VO</a:t>
            </a:r>
            <a:r>
              <a:rPr lang="fr-FR" b="1" baseline="-25000" dirty="0" smtClean="0">
                <a:solidFill>
                  <a:srgbClr val="FFFF00"/>
                </a:solidFill>
              </a:rPr>
              <a:t>2 </a:t>
            </a:r>
            <a:r>
              <a:rPr lang="fr-FR" b="1" dirty="0" smtClean="0">
                <a:solidFill>
                  <a:srgbClr val="FFFF00"/>
                </a:solidFill>
              </a:rPr>
              <a:t> 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8" name="Flèche droite 67"/>
          <p:cNvSpPr/>
          <p:nvPr/>
        </p:nvSpPr>
        <p:spPr>
          <a:xfrm>
            <a:off x="4313672" y="6470930"/>
            <a:ext cx="978408" cy="315062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6" t="53470" r="67615" b="27795"/>
          <a:stretch/>
        </p:blipFill>
        <p:spPr bwMode="auto">
          <a:xfrm>
            <a:off x="246414" y="3274040"/>
            <a:ext cx="427452" cy="80303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Forme libre 70"/>
          <p:cNvSpPr/>
          <p:nvPr/>
        </p:nvSpPr>
        <p:spPr>
          <a:xfrm>
            <a:off x="350659" y="1303020"/>
            <a:ext cx="769481" cy="2091690"/>
          </a:xfrm>
          <a:custGeom>
            <a:avLst/>
            <a:gdLst>
              <a:gd name="connsiteX0" fmla="*/ 769481 w 769481"/>
              <a:gd name="connsiteY0" fmla="*/ 0 h 2091690"/>
              <a:gd name="connsiteX1" fmla="*/ 60821 w 769481"/>
              <a:gd name="connsiteY1" fmla="*/ 1417320 h 2091690"/>
              <a:gd name="connsiteX2" fmla="*/ 37961 w 769481"/>
              <a:gd name="connsiteY2" fmla="*/ 2091690 h 2091690"/>
              <a:gd name="connsiteX3" fmla="*/ 37961 w 769481"/>
              <a:gd name="connsiteY3" fmla="*/ 2091690 h 209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9481" h="2091690">
                <a:moveTo>
                  <a:pt x="769481" y="0"/>
                </a:moveTo>
                <a:cubicBezTo>
                  <a:pt x="476111" y="534352"/>
                  <a:pt x="182741" y="1068705"/>
                  <a:pt x="60821" y="1417320"/>
                </a:cubicBezTo>
                <a:cubicBezTo>
                  <a:pt x="-61099" y="1765935"/>
                  <a:pt x="37961" y="2091690"/>
                  <a:pt x="37961" y="2091690"/>
                </a:cubicBezTo>
                <a:lnTo>
                  <a:pt x="37961" y="2091690"/>
                </a:lnTo>
              </a:path>
            </a:pathLst>
          </a:cu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2" name="Forme libre 71"/>
          <p:cNvSpPr/>
          <p:nvPr/>
        </p:nvSpPr>
        <p:spPr>
          <a:xfrm>
            <a:off x="400050" y="3346085"/>
            <a:ext cx="480093" cy="985885"/>
          </a:xfrm>
          <a:custGeom>
            <a:avLst/>
            <a:gdLst>
              <a:gd name="connsiteX0" fmla="*/ 0 w 480093"/>
              <a:gd name="connsiteY0" fmla="*/ 25765 h 985885"/>
              <a:gd name="connsiteX1" fmla="*/ 331470 w 480093"/>
              <a:gd name="connsiteY1" fmla="*/ 60055 h 985885"/>
              <a:gd name="connsiteX2" fmla="*/ 457200 w 480093"/>
              <a:gd name="connsiteY2" fmla="*/ 551545 h 985885"/>
              <a:gd name="connsiteX3" fmla="*/ 480060 w 480093"/>
              <a:gd name="connsiteY3" fmla="*/ 985885 h 985885"/>
              <a:gd name="connsiteX4" fmla="*/ 480060 w 480093"/>
              <a:gd name="connsiteY4" fmla="*/ 985885 h 985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093" h="985885">
                <a:moveTo>
                  <a:pt x="0" y="25765"/>
                </a:moveTo>
                <a:cubicBezTo>
                  <a:pt x="127635" y="-905"/>
                  <a:pt x="255270" y="-27575"/>
                  <a:pt x="331470" y="60055"/>
                </a:cubicBezTo>
                <a:cubicBezTo>
                  <a:pt x="407670" y="147685"/>
                  <a:pt x="432435" y="397240"/>
                  <a:pt x="457200" y="551545"/>
                </a:cubicBezTo>
                <a:cubicBezTo>
                  <a:pt x="481965" y="705850"/>
                  <a:pt x="480060" y="985885"/>
                  <a:pt x="480060" y="985885"/>
                </a:cubicBezTo>
                <a:lnTo>
                  <a:pt x="480060" y="985885"/>
                </a:lnTo>
              </a:path>
            </a:pathLst>
          </a:cu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3" name="ZoneTexte 72"/>
          <p:cNvSpPr txBox="1"/>
          <p:nvPr/>
        </p:nvSpPr>
        <p:spPr>
          <a:xfrm>
            <a:off x="215381" y="4057327"/>
            <a:ext cx="12602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Adrénaline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4" name="ZoneTexte 73"/>
          <p:cNvSpPr txBox="1"/>
          <p:nvPr/>
        </p:nvSpPr>
        <p:spPr>
          <a:xfrm>
            <a:off x="35496" y="4365104"/>
            <a:ext cx="1991251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↑Calibre vaisseaux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5" name="ZoneTexte 74"/>
          <p:cNvSpPr txBox="1"/>
          <p:nvPr/>
        </p:nvSpPr>
        <p:spPr>
          <a:xfrm>
            <a:off x="107504" y="44624"/>
            <a:ext cx="3690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2 ADAPTATION NEURO HORMONALE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77" name="Forme libre 76"/>
          <p:cNvSpPr/>
          <p:nvPr/>
        </p:nvSpPr>
        <p:spPr>
          <a:xfrm>
            <a:off x="742243" y="1817370"/>
            <a:ext cx="537917" cy="2583180"/>
          </a:xfrm>
          <a:custGeom>
            <a:avLst/>
            <a:gdLst>
              <a:gd name="connsiteX0" fmla="*/ 103577 w 537917"/>
              <a:gd name="connsiteY0" fmla="*/ 0 h 2583180"/>
              <a:gd name="connsiteX1" fmla="*/ 707 w 537917"/>
              <a:gd name="connsiteY1" fmla="*/ 765810 h 2583180"/>
              <a:gd name="connsiteX2" fmla="*/ 149297 w 537917"/>
              <a:gd name="connsiteY2" fmla="*/ 1691640 h 2583180"/>
              <a:gd name="connsiteX3" fmla="*/ 537917 w 537917"/>
              <a:gd name="connsiteY3" fmla="*/ 2583180 h 2583180"/>
              <a:gd name="connsiteX4" fmla="*/ 537917 w 537917"/>
              <a:gd name="connsiteY4" fmla="*/ 2583180 h 2583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7917" h="2583180">
                <a:moveTo>
                  <a:pt x="103577" y="0"/>
                </a:moveTo>
                <a:cubicBezTo>
                  <a:pt x="48332" y="241935"/>
                  <a:pt x="-6913" y="483870"/>
                  <a:pt x="707" y="765810"/>
                </a:cubicBezTo>
                <a:cubicBezTo>
                  <a:pt x="8327" y="1047750"/>
                  <a:pt x="59762" y="1388745"/>
                  <a:pt x="149297" y="1691640"/>
                </a:cubicBezTo>
                <a:cubicBezTo>
                  <a:pt x="238832" y="1994535"/>
                  <a:pt x="537917" y="2583180"/>
                  <a:pt x="537917" y="2583180"/>
                </a:cubicBezTo>
                <a:lnTo>
                  <a:pt x="537917" y="2583180"/>
                </a:lnTo>
              </a:path>
            </a:pathLst>
          </a:cu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Ellipse 77"/>
          <p:cNvSpPr/>
          <p:nvPr/>
        </p:nvSpPr>
        <p:spPr>
          <a:xfrm>
            <a:off x="251520" y="1844824"/>
            <a:ext cx="358053" cy="288032"/>
          </a:xfrm>
          <a:prstGeom prst="ellipse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cxnSp>
        <p:nvCxnSpPr>
          <p:cNvPr id="85" name="Connecteur droit avec flèche 84"/>
          <p:cNvCxnSpPr/>
          <p:nvPr/>
        </p:nvCxnSpPr>
        <p:spPr>
          <a:xfrm>
            <a:off x="6300192" y="5570883"/>
            <a:ext cx="0" cy="9036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avec flèche 85"/>
          <p:cNvCxnSpPr/>
          <p:nvPr/>
        </p:nvCxnSpPr>
        <p:spPr>
          <a:xfrm>
            <a:off x="6300192" y="5066827"/>
            <a:ext cx="0" cy="9036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necteur droit avec flèche 86"/>
          <p:cNvCxnSpPr/>
          <p:nvPr/>
        </p:nvCxnSpPr>
        <p:spPr>
          <a:xfrm>
            <a:off x="6300192" y="3986707"/>
            <a:ext cx="0" cy="9036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necteur droit avec flèche 87"/>
          <p:cNvCxnSpPr/>
          <p:nvPr/>
        </p:nvCxnSpPr>
        <p:spPr>
          <a:xfrm>
            <a:off x="6300192" y="2996952"/>
            <a:ext cx="0" cy="9036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necteur droit 89"/>
          <p:cNvCxnSpPr>
            <a:stCxn id="50" idx="3"/>
          </p:cNvCxnSpPr>
          <p:nvPr/>
        </p:nvCxnSpPr>
        <p:spPr>
          <a:xfrm>
            <a:off x="2728284" y="5413866"/>
            <a:ext cx="2595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Connecteur droit avec flèche 92"/>
          <p:cNvCxnSpPr/>
          <p:nvPr/>
        </p:nvCxnSpPr>
        <p:spPr>
          <a:xfrm>
            <a:off x="2987824" y="5157192"/>
            <a:ext cx="0" cy="50405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/>
          <p:cNvSpPr txBox="1"/>
          <p:nvPr/>
        </p:nvSpPr>
        <p:spPr>
          <a:xfrm>
            <a:off x="3563328" y="332656"/>
            <a:ext cx="1080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EXERCICE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524328" y="3199997"/>
            <a:ext cx="14264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ADAPTATION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IMMEDIATE</a:t>
            </a:r>
            <a:endParaRPr lang="fr-FR" b="1" dirty="0">
              <a:solidFill>
                <a:schemeClr val="bg1"/>
              </a:solidFill>
            </a:endParaRPr>
          </a:p>
        </p:txBody>
      </p:sp>
      <p:cxnSp>
        <p:nvCxnSpPr>
          <p:cNvPr id="11" name="Connecteur droit avec flèche 10"/>
          <p:cNvCxnSpPr>
            <a:stCxn id="9" idx="1"/>
            <a:endCxn id="13" idx="3"/>
          </p:cNvCxnSpPr>
          <p:nvPr/>
        </p:nvCxnSpPr>
        <p:spPr>
          <a:xfrm flipH="1">
            <a:off x="7087679" y="3523163"/>
            <a:ext cx="436649" cy="746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695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00"/>
                            </p:stCondLst>
                            <p:childTnLst>
                              <p:par>
                                <p:cTn id="1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"/>
                            </p:stCondLst>
                            <p:childTnLst>
                              <p:par>
                                <p:cTn id="20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500"/>
                            </p:stCondLst>
                            <p:childTnLst>
                              <p:par>
                                <p:cTn id="2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3500"/>
                            </p:stCondLst>
                            <p:childTnLst>
                              <p:par>
                                <p:cTn id="2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000"/>
                            </p:stCondLst>
                            <p:childTnLst>
                              <p:par>
                                <p:cTn id="2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00"/>
                            </p:stCondLst>
                            <p:childTnLst>
                              <p:par>
                                <p:cTn id="2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00"/>
                            </p:stCondLst>
                            <p:childTnLst>
                              <p:par>
                                <p:cTn id="2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500"/>
                            </p:stCondLst>
                            <p:childTnLst>
                              <p:par>
                                <p:cTn id="247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13" grpId="0" animBg="1"/>
      <p:bldP spid="14" grpId="0" animBg="1"/>
      <p:bldP spid="17" grpId="0" animBg="1"/>
      <p:bldP spid="18" grpId="0" animBg="1"/>
      <p:bldP spid="21" grpId="0" animBg="1"/>
      <p:bldP spid="24" grpId="0" animBg="1"/>
      <p:bldP spid="27" grpId="0" animBg="1"/>
      <p:bldP spid="28" grpId="0" animBg="1"/>
      <p:bldP spid="30" grpId="0" animBg="1"/>
      <p:bldP spid="31" grpId="0"/>
      <p:bldP spid="32" grpId="0"/>
      <p:bldP spid="33" grpId="1"/>
      <p:bldP spid="34" grpId="0"/>
      <p:bldP spid="35" grpId="0"/>
      <p:bldP spid="41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66" grpId="1" animBg="1"/>
      <p:bldP spid="68" grpId="0" animBg="1"/>
      <p:bldP spid="71" grpId="0" animBg="1"/>
      <p:bldP spid="72" grpId="0" animBg="1"/>
      <p:bldP spid="73" grpId="0"/>
      <p:bldP spid="74" grpId="0" animBg="1"/>
      <p:bldP spid="75" grpId="0"/>
      <p:bldP spid="77" grpId="0" animBg="1"/>
      <p:bldP spid="78" grpId="0" animBg="1"/>
      <p:bldP spid="4" grpId="0"/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009348" y="332656"/>
            <a:ext cx="68520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Adaptations cardio-vasculaires pendant 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l’exercice dynamique</a:t>
            </a:r>
            <a:endParaRPr lang="fr-F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043608" y="2132856"/>
            <a:ext cx="635937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Mécanismes neurologiques</a:t>
            </a:r>
          </a:p>
          <a:p>
            <a:endParaRPr lang="fr-FR" sz="2800" dirty="0">
              <a:solidFill>
                <a:srgbClr val="FFFF00"/>
              </a:solidFill>
            </a:endParaRPr>
          </a:p>
          <a:p>
            <a:r>
              <a:rPr lang="fr-FR" sz="2800" dirty="0" smtClean="0">
                <a:solidFill>
                  <a:srgbClr val="FFFF00"/>
                </a:solidFill>
              </a:rPr>
              <a:t>     </a:t>
            </a:r>
            <a:r>
              <a:rPr lang="fr-FR" sz="2800" dirty="0" smtClean="0">
                <a:solidFill>
                  <a:schemeClr val="bg1"/>
                </a:solidFill>
              </a:rPr>
              <a:t>- Co-activations centrales</a:t>
            </a:r>
          </a:p>
          <a:p>
            <a:endParaRPr lang="fr-FR" sz="2800" dirty="0">
              <a:solidFill>
                <a:schemeClr val="bg1"/>
              </a:solidFill>
            </a:endParaRPr>
          </a:p>
          <a:p>
            <a:r>
              <a:rPr lang="fr-FR" sz="2800" dirty="0">
                <a:solidFill>
                  <a:schemeClr val="bg1"/>
                </a:solidFill>
              </a:rPr>
              <a:t> </a:t>
            </a:r>
            <a:r>
              <a:rPr lang="fr-FR" sz="2800" dirty="0" smtClean="0">
                <a:solidFill>
                  <a:schemeClr val="bg1"/>
                </a:solidFill>
              </a:rPr>
              <a:t>    - Afférences musculaires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>
                <a:solidFill>
                  <a:schemeClr val="bg1"/>
                </a:solidFill>
              </a:rPr>
              <a:t> </a:t>
            </a:r>
            <a:r>
              <a:rPr lang="fr-FR" sz="2800" dirty="0" smtClean="0">
                <a:solidFill>
                  <a:schemeClr val="bg1"/>
                </a:solidFill>
              </a:rPr>
              <a:t>    - Consignes des réflexes barorécepteurs</a:t>
            </a:r>
            <a:endParaRPr lang="fr-FR" sz="2800" dirty="0">
              <a:solidFill>
                <a:schemeClr val="bg1"/>
              </a:solidFill>
            </a:endParaRPr>
          </a:p>
          <a:p>
            <a:endParaRPr lang="fr-F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23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675" y="547688"/>
            <a:ext cx="8248650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>
            <a:off x="3123227" y="6453336"/>
            <a:ext cx="281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45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57166"/>
            <a:ext cx="7918647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5364088" y="980728"/>
            <a:ext cx="1872208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5292080" y="2132856"/>
            <a:ext cx="1800200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3123227" y="6453336"/>
            <a:ext cx="281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11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009348" y="332656"/>
            <a:ext cx="68520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Adaptations cardio-vasculaires pendant 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l’exercice dynamique</a:t>
            </a:r>
            <a:endParaRPr lang="fr-F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034088" y="1772816"/>
            <a:ext cx="810991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Redistribution du débit cardiaque 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800" dirty="0" smtClean="0">
                <a:solidFill>
                  <a:schemeClr val="bg1"/>
                </a:solidFill>
              </a:rPr>
              <a:t>  </a:t>
            </a:r>
            <a:r>
              <a:rPr lang="fr-FR" sz="2800" dirty="0" smtClean="0">
                <a:solidFill>
                  <a:srgbClr val="FFFF00"/>
                </a:solidFill>
              </a:rPr>
              <a:t>- vasodilatation </a:t>
            </a:r>
          </a:p>
          <a:p>
            <a:endParaRPr lang="fr-FR" sz="2400" dirty="0" smtClean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     </a:t>
            </a:r>
            <a:r>
              <a:rPr lang="fr-FR" sz="2000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- au niveau des muscles actifs :</a:t>
            </a: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             </a:t>
            </a:r>
            <a:r>
              <a:rPr lang="fr-FR" sz="2000" dirty="0" smtClean="0">
                <a:solidFill>
                  <a:schemeClr val="bg1"/>
                </a:solidFill>
              </a:rPr>
              <a:t>vasodilatation artériolaire</a:t>
            </a:r>
          </a:p>
          <a:p>
            <a:r>
              <a:rPr lang="fr-FR" sz="2000" dirty="0">
                <a:solidFill>
                  <a:schemeClr val="bg1"/>
                </a:solidFill>
              </a:rPr>
              <a:t> </a:t>
            </a:r>
            <a:r>
              <a:rPr lang="fr-FR" sz="2000" dirty="0" smtClean="0">
                <a:solidFill>
                  <a:schemeClr val="bg1"/>
                </a:solidFill>
              </a:rPr>
              <a:t>                  ouverture des capillaires</a:t>
            </a:r>
          </a:p>
          <a:p>
            <a:r>
              <a:rPr lang="fr-FR" sz="2000" dirty="0">
                <a:solidFill>
                  <a:schemeClr val="bg1"/>
                </a:solidFill>
              </a:rPr>
              <a:t> </a:t>
            </a:r>
            <a:r>
              <a:rPr lang="fr-FR" sz="2000" dirty="0" smtClean="0">
                <a:solidFill>
                  <a:schemeClr val="bg1"/>
                </a:solidFill>
              </a:rPr>
              <a:t>                  vasodilatation ascendante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    </a:t>
            </a:r>
            <a:r>
              <a:rPr lang="fr-FR" sz="2000" dirty="0" smtClean="0">
                <a:solidFill>
                  <a:schemeClr val="bg1"/>
                </a:solidFill>
              </a:rPr>
              <a:t> - </a:t>
            </a:r>
            <a:r>
              <a:rPr lang="fr-FR" sz="2400" dirty="0" smtClean="0">
                <a:solidFill>
                  <a:schemeClr val="bg1"/>
                </a:solidFill>
              </a:rPr>
              <a:t>au niveau coronaire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          -  </a:t>
            </a:r>
            <a:r>
              <a:rPr lang="fr-FR" sz="2400" dirty="0" smtClean="0">
                <a:solidFill>
                  <a:schemeClr val="bg1"/>
                </a:solidFill>
              </a:rPr>
              <a:t>au niveau cutané lors d’un exercice prolongé (thermolyse)</a:t>
            </a:r>
          </a:p>
          <a:p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          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771800" y="6347991"/>
            <a:ext cx="279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9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09348" y="188640"/>
            <a:ext cx="68520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Adaptations cardio-vasculaires pendant 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l’exercice dynamique</a:t>
            </a:r>
            <a:endParaRPr lang="fr-F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79712" y="1556792"/>
            <a:ext cx="5066836" cy="51090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</a:rPr>
              <a:t>Redistribution du débit </a:t>
            </a:r>
            <a:r>
              <a:rPr lang="fr-FR" sz="2800" dirty="0" smtClean="0">
                <a:solidFill>
                  <a:schemeClr val="bg1"/>
                </a:solidFill>
              </a:rPr>
              <a:t>cardiaque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rgbClr val="FFFF00"/>
                </a:solidFill>
              </a:rPr>
              <a:t>- vasodilatation 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 smtClean="0">
                <a:solidFill>
                  <a:srgbClr val="FFFF00"/>
                </a:solidFill>
              </a:rPr>
              <a:t>  </a:t>
            </a:r>
            <a:r>
              <a:rPr lang="fr-FR" sz="2400" dirty="0" smtClean="0">
                <a:solidFill>
                  <a:srgbClr val="FFFF00"/>
                </a:solidFill>
              </a:rPr>
              <a:t>- vasoconstriction : REDISTRIBUTION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          </a:t>
            </a:r>
            <a:r>
              <a:rPr lang="fr-FR" sz="2000" i="1" dirty="0" smtClean="0">
                <a:solidFill>
                  <a:schemeClr val="bg1"/>
                </a:solidFill>
              </a:rPr>
              <a:t>- Artérielle :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                 </a:t>
            </a:r>
            <a:r>
              <a:rPr lang="fr-FR" sz="2000" dirty="0" smtClean="0">
                <a:solidFill>
                  <a:srgbClr val="FFFF00"/>
                </a:solidFill>
              </a:rPr>
              <a:t>splanchnique</a:t>
            </a:r>
          </a:p>
          <a:p>
            <a:r>
              <a:rPr lang="fr-FR" sz="2000" dirty="0" smtClean="0">
                <a:solidFill>
                  <a:srgbClr val="FFFF00"/>
                </a:solidFill>
              </a:rPr>
              <a:t>                rénale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                 </a:t>
            </a:r>
            <a:r>
              <a:rPr lang="fr-FR" sz="2000" dirty="0" smtClean="0">
                <a:solidFill>
                  <a:srgbClr val="FFFF00"/>
                </a:solidFill>
              </a:rPr>
              <a:t>des muscles inactifs</a:t>
            </a:r>
            <a:endParaRPr lang="fr-FR" sz="2000" dirty="0">
              <a:solidFill>
                <a:srgbClr val="FFFF00"/>
              </a:solidFill>
            </a:endParaRPr>
          </a:p>
          <a:p>
            <a:r>
              <a:rPr lang="fr-FR" sz="2000" dirty="0" smtClean="0">
                <a:solidFill>
                  <a:srgbClr val="FFFF00"/>
                </a:solidFill>
              </a:rPr>
              <a:t>                cutanée dans un premier temps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 smtClean="0">
                <a:solidFill>
                  <a:schemeClr val="bg1"/>
                </a:solidFill>
              </a:rPr>
              <a:t>        </a:t>
            </a:r>
            <a:r>
              <a:rPr lang="fr-FR" sz="2000" i="1" dirty="0" smtClean="0">
                <a:solidFill>
                  <a:schemeClr val="bg1"/>
                </a:solidFill>
              </a:rPr>
              <a:t>- Veineuse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                 </a:t>
            </a:r>
            <a:r>
              <a:rPr lang="fr-FR" sz="2000" dirty="0" smtClean="0">
                <a:solidFill>
                  <a:srgbClr val="FFFF00"/>
                </a:solidFill>
              </a:rPr>
              <a:t>cutanée (début d’exercice)</a:t>
            </a:r>
          </a:p>
          <a:p>
            <a:r>
              <a:rPr lang="fr-FR" sz="2000" dirty="0" smtClean="0">
                <a:solidFill>
                  <a:srgbClr val="FFFF00"/>
                </a:solidFill>
              </a:rPr>
              <a:t>                musculaire  </a:t>
            </a:r>
            <a:endParaRPr lang="fr-FR" sz="2000" dirty="0" smtClean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71800" y="6444044"/>
            <a:ext cx="279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29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3227388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fr-FR" sz="4000" b="1" smtClean="0">
                <a:solidFill>
                  <a:srgbClr val="FFFF00"/>
                </a:solidFill>
                <a:ea typeface="ＭＳ Ｐゴシック" pitchFamily="34" charset="-128"/>
              </a:rPr>
              <a:t>La balance </a:t>
            </a:r>
            <a:br>
              <a:rPr lang="fr-FR" sz="4000" b="1" smtClean="0">
                <a:solidFill>
                  <a:srgbClr val="FFFF00"/>
                </a:solidFill>
                <a:ea typeface="ＭＳ Ｐゴシック" pitchFamily="34" charset="-128"/>
              </a:rPr>
            </a:br>
            <a:r>
              <a:rPr lang="fr-FR" sz="4000" b="1" smtClean="0">
                <a:solidFill>
                  <a:srgbClr val="FFFF00"/>
                </a:solidFill>
                <a:ea typeface="ＭＳ Ｐゴシック" pitchFamily="34" charset="-128"/>
              </a:rPr>
              <a:t>circulatoire</a:t>
            </a:r>
          </a:p>
        </p:txBody>
      </p:sp>
      <p:sp>
        <p:nvSpPr>
          <p:cNvPr id="47106" name="Text Box 4"/>
          <p:cNvSpPr txBox="1">
            <a:spLocks noChangeArrowheads="1"/>
          </p:cNvSpPr>
          <p:nvPr/>
        </p:nvSpPr>
        <p:spPr bwMode="auto">
          <a:xfrm>
            <a:off x="914400" y="2276475"/>
            <a:ext cx="2347913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>
                <a:solidFill>
                  <a:schemeClr val="bg1"/>
                </a:solidFill>
              </a:rPr>
              <a:t>Débit augmenté</a:t>
            </a:r>
          </a:p>
        </p:txBody>
      </p:sp>
      <p:sp>
        <p:nvSpPr>
          <p:cNvPr id="47107" name="Text Box 5"/>
          <p:cNvSpPr txBox="1">
            <a:spLocks noChangeArrowheads="1"/>
          </p:cNvSpPr>
          <p:nvPr/>
        </p:nvSpPr>
        <p:spPr bwMode="auto">
          <a:xfrm>
            <a:off x="858838" y="5172075"/>
            <a:ext cx="2195512" cy="831850"/>
          </a:xfrm>
          <a:prstGeom prst="rect">
            <a:avLst/>
          </a:prstGeom>
          <a:solidFill>
            <a:srgbClr val="FF99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 dirty="0">
                <a:solidFill>
                  <a:schemeClr val="bg1"/>
                </a:solidFill>
              </a:rPr>
              <a:t>Débit diminué </a:t>
            </a:r>
          </a:p>
          <a:p>
            <a:pPr algn="ctr" eaLnBrk="1" hangingPunct="1"/>
            <a:r>
              <a:rPr lang="fr-FR" dirty="0">
                <a:solidFill>
                  <a:schemeClr val="bg1"/>
                </a:solidFill>
              </a:rPr>
              <a:t>puis augmenté</a:t>
            </a:r>
          </a:p>
        </p:txBody>
      </p:sp>
      <p:sp>
        <p:nvSpPr>
          <p:cNvPr id="47108" name="Text Box 6"/>
          <p:cNvSpPr txBox="1">
            <a:spLocks noChangeArrowheads="1"/>
          </p:cNvSpPr>
          <p:nvPr/>
        </p:nvSpPr>
        <p:spPr bwMode="auto">
          <a:xfrm>
            <a:off x="838200" y="4181475"/>
            <a:ext cx="2060575" cy="466725"/>
          </a:xfrm>
          <a:prstGeom prst="rect">
            <a:avLst/>
          </a:prstGeom>
          <a:solidFill>
            <a:srgbClr val="66FF33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 dirty="0"/>
              <a:t>Débit diminué</a:t>
            </a:r>
          </a:p>
        </p:txBody>
      </p:sp>
      <p:sp>
        <p:nvSpPr>
          <p:cNvPr id="47109" name="Text Box 7"/>
          <p:cNvSpPr txBox="1">
            <a:spLocks noChangeArrowheads="1"/>
          </p:cNvSpPr>
          <p:nvPr/>
        </p:nvSpPr>
        <p:spPr bwMode="auto">
          <a:xfrm>
            <a:off x="914400" y="3267075"/>
            <a:ext cx="1804988" cy="466725"/>
          </a:xfrm>
          <a:prstGeom prst="rect">
            <a:avLst/>
          </a:prstGeom>
          <a:solidFill>
            <a:schemeClr val="tx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>
                <a:solidFill>
                  <a:schemeClr val="bg1"/>
                </a:solidFill>
              </a:rPr>
              <a:t>Débit stable</a:t>
            </a:r>
          </a:p>
        </p:txBody>
      </p:sp>
      <p:pic>
        <p:nvPicPr>
          <p:cNvPr id="47110" name="Picture 3" descr="msotw9_temp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"/>
            <a:ext cx="50292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7111" name="Group 58"/>
          <p:cNvGrpSpPr>
            <a:grpSpLocks/>
          </p:cNvGrpSpPr>
          <p:nvPr/>
        </p:nvGrpSpPr>
        <p:grpSpPr bwMode="auto">
          <a:xfrm>
            <a:off x="5029200" y="304800"/>
            <a:ext cx="3581400" cy="5761038"/>
            <a:chOff x="3168" y="192"/>
            <a:chExt cx="2256" cy="3629"/>
          </a:xfrm>
        </p:grpSpPr>
        <p:grpSp>
          <p:nvGrpSpPr>
            <p:cNvPr id="47112" name="Group 55"/>
            <p:cNvGrpSpPr>
              <a:grpSpLocks/>
            </p:cNvGrpSpPr>
            <p:nvPr/>
          </p:nvGrpSpPr>
          <p:grpSpPr bwMode="auto">
            <a:xfrm>
              <a:off x="3168" y="2112"/>
              <a:ext cx="361" cy="1661"/>
              <a:chOff x="3168" y="2112"/>
              <a:chExt cx="361" cy="1661"/>
            </a:xfrm>
          </p:grpSpPr>
          <p:grpSp>
            <p:nvGrpSpPr>
              <p:cNvPr id="47129" name="Group 36"/>
              <p:cNvGrpSpPr>
                <a:grpSpLocks/>
              </p:cNvGrpSpPr>
              <p:nvPr/>
            </p:nvGrpSpPr>
            <p:grpSpPr bwMode="auto">
              <a:xfrm>
                <a:off x="3193" y="2112"/>
                <a:ext cx="336" cy="1632"/>
                <a:chOff x="3168" y="2112"/>
                <a:chExt cx="336" cy="1632"/>
              </a:xfrm>
            </p:grpSpPr>
            <p:grpSp>
              <p:nvGrpSpPr>
                <p:cNvPr id="47138" name="Group 18"/>
                <p:cNvGrpSpPr>
                  <a:grpSpLocks/>
                </p:cNvGrpSpPr>
                <p:nvPr/>
              </p:nvGrpSpPr>
              <p:grpSpPr bwMode="auto">
                <a:xfrm>
                  <a:off x="3168" y="2112"/>
                  <a:ext cx="336" cy="480"/>
                  <a:chOff x="3168" y="2112"/>
                  <a:chExt cx="336" cy="480"/>
                </a:xfrm>
              </p:grpSpPr>
              <p:grpSp>
                <p:nvGrpSpPr>
                  <p:cNvPr id="47145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3168" y="2112"/>
                    <a:ext cx="336" cy="336"/>
                    <a:chOff x="3168" y="2112"/>
                    <a:chExt cx="336" cy="336"/>
                  </a:xfrm>
                </p:grpSpPr>
                <p:sp>
                  <p:nvSpPr>
                    <p:cNvPr id="47147" name="Rectangle 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68" y="2112"/>
                      <a:ext cx="336" cy="240"/>
                    </a:xfrm>
                    <a:prstGeom prst="rect">
                      <a:avLst/>
                    </a:prstGeom>
                    <a:solidFill>
                      <a:schemeClr val="accent2"/>
                    </a:solidFill>
                    <a:ln w="9525">
                      <a:solidFill>
                        <a:schemeClr val="bg2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fr-FR" sz="1600"/>
                    </a:p>
                  </p:txBody>
                </p:sp>
                <p:sp>
                  <p:nvSpPr>
                    <p:cNvPr id="47148" name="Rectangle 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68" y="2352"/>
                      <a:ext cx="336" cy="96"/>
                    </a:xfrm>
                    <a:prstGeom prst="rect">
                      <a:avLst/>
                    </a:prstGeom>
                    <a:solidFill>
                      <a:schemeClr val="accent2"/>
                    </a:solidFill>
                    <a:ln w="9525">
                      <a:solidFill>
                        <a:schemeClr val="bg2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fr-FR" sz="1600"/>
                    </a:p>
                  </p:txBody>
                </p:sp>
              </p:grpSp>
              <p:sp>
                <p:nvSpPr>
                  <p:cNvPr id="47146" name="Rectangle 15"/>
                  <p:cNvSpPr>
                    <a:spLocks noChangeArrowheads="1"/>
                  </p:cNvSpPr>
                  <p:nvPr/>
                </p:nvSpPr>
                <p:spPr bwMode="auto">
                  <a:xfrm>
                    <a:off x="3168" y="2448"/>
                    <a:ext cx="336" cy="144"/>
                  </a:xfrm>
                  <a:prstGeom prst="rect">
                    <a:avLst/>
                  </a:prstGeom>
                  <a:solidFill>
                    <a:srgbClr val="FF99FF"/>
                  </a:solidFill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/>
                    <a:endParaRPr lang="fr-FR" sz="1600"/>
                  </a:p>
                </p:txBody>
              </p:sp>
            </p:grpSp>
            <p:grpSp>
              <p:nvGrpSpPr>
                <p:cNvPr id="47139" name="Group 26"/>
                <p:cNvGrpSpPr>
                  <a:grpSpLocks/>
                </p:cNvGrpSpPr>
                <p:nvPr/>
              </p:nvGrpSpPr>
              <p:grpSpPr bwMode="auto">
                <a:xfrm>
                  <a:off x="3168" y="2592"/>
                  <a:ext cx="336" cy="1152"/>
                  <a:chOff x="3168" y="2592"/>
                  <a:chExt cx="336" cy="1152"/>
                </a:xfrm>
              </p:grpSpPr>
              <p:sp>
                <p:nvSpPr>
                  <p:cNvPr id="47140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3168" y="2592"/>
                    <a:ext cx="336" cy="288"/>
                  </a:xfrm>
                  <a:prstGeom prst="rect">
                    <a:avLst/>
                  </a:prstGeom>
                  <a:solidFill>
                    <a:schemeClr val="tx2"/>
                  </a:solidFill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/>
                    <a:endParaRPr lang="fr-FR" sz="1600"/>
                  </a:p>
                </p:txBody>
              </p:sp>
              <p:grpSp>
                <p:nvGrpSpPr>
                  <p:cNvPr id="47141" name="Group 25"/>
                  <p:cNvGrpSpPr>
                    <a:grpSpLocks/>
                  </p:cNvGrpSpPr>
                  <p:nvPr/>
                </p:nvGrpSpPr>
                <p:grpSpPr bwMode="auto">
                  <a:xfrm>
                    <a:off x="3168" y="2880"/>
                    <a:ext cx="336" cy="864"/>
                    <a:chOff x="3168" y="2880"/>
                    <a:chExt cx="336" cy="864"/>
                  </a:xfrm>
                </p:grpSpPr>
                <p:sp>
                  <p:nvSpPr>
                    <p:cNvPr id="47142" name="Rectangle 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68" y="2880"/>
                      <a:ext cx="336" cy="336"/>
                    </a:xfrm>
                    <a:prstGeom prst="rect">
                      <a:avLst/>
                    </a:prstGeom>
                    <a:solidFill>
                      <a:srgbClr val="66FF33"/>
                    </a:solidFill>
                    <a:ln w="9525">
                      <a:solidFill>
                        <a:schemeClr val="bg2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fr-FR" sz="1600"/>
                    </a:p>
                  </p:txBody>
                </p:sp>
                <p:sp>
                  <p:nvSpPr>
                    <p:cNvPr id="47143" name="Rectangle 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68" y="3216"/>
                      <a:ext cx="336" cy="384"/>
                    </a:xfrm>
                    <a:prstGeom prst="rect">
                      <a:avLst/>
                    </a:prstGeom>
                    <a:solidFill>
                      <a:srgbClr val="66FF33"/>
                    </a:solidFill>
                    <a:ln w="9525">
                      <a:solidFill>
                        <a:schemeClr val="bg2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fr-FR" sz="1600"/>
                    </a:p>
                  </p:txBody>
                </p:sp>
                <p:sp>
                  <p:nvSpPr>
                    <p:cNvPr id="47144" name="Rectangle 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68" y="3600"/>
                      <a:ext cx="336" cy="144"/>
                    </a:xfrm>
                    <a:prstGeom prst="rect">
                      <a:avLst/>
                    </a:prstGeom>
                    <a:solidFill>
                      <a:srgbClr val="66FF33"/>
                    </a:solidFill>
                    <a:ln w="9525">
                      <a:solidFill>
                        <a:schemeClr val="bg2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fr-FR" sz="1600"/>
                    </a:p>
                  </p:txBody>
                </p:sp>
              </p:grpSp>
            </p:grpSp>
          </p:grpSp>
          <p:grpSp>
            <p:nvGrpSpPr>
              <p:cNvPr id="47130" name="Group 54"/>
              <p:cNvGrpSpPr>
                <a:grpSpLocks/>
              </p:cNvGrpSpPr>
              <p:nvPr/>
            </p:nvGrpSpPr>
            <p:grpSpPr bwMode="auto">
              <a:xfrm>
                <a:off x="3168" y="2133"/>
                <a:ext cx="336" cy="1640"/>
                <a:chOff x="3168" y="2133"/>
                <a:chExt cx="336" cy="1640"/>
              </a:xfrm>
            </p:grpSpPr>
            <p:sp>
              <p:nvSpPr>
                <p:cNvPr id="47131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3206" y="2133"/>
                  <a:ext cx="275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9pPr>
                </a:lstStyle>
                <a:p>
                  <a:pPr algn="ctr" eaLnBrk="1" hangingPunct="1"/>
                  <a:r>
                    <a:rPr lang="fr-FR" sz="1200" b="1" dirty="0">
                      <a:solidFill>
                        <a:schemeClr val="bg1"/>
                      </a:solidFill>
                    </a:rPr>
                    <a:t>850</a:t>
                  </a:r>
                </a:p>
              </p:txBody>
            </p:sp>
            <p:sp>
              <p:nvSpPr>
                <p:cNvPr id="47132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3193" y="2323"/>
                  <a:ext cx="275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9pPr>
                </a:lstStyle>
                <a:p>
                  <a:pPr algn="ctr" eaLnBrk="1" hangingPunct="1"/>
                  <a:r>
                    <a:rPr lang="fr-FR" sz="1200" b="1" dirty="0">
                      <a:solidFill>
                        <a:schemeClr val="bg1"/>
                      </a:solidFill>
                    </a:rPr>
                    <a:t>250</a:t>
                  </a:r>
                </a:p>
              </p:txBody>
            </p:sp>
            <p:sp>
              <p:nvSpPr>
                <p:cNvPr id="47133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3194" y="2432"/>
                  <a:ext cx="275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9pPr>
                </a:lstStyle>
                <a:p>
                  <a:pPr algn="ctr" eaLnBrk="1" hangingPunct="1"/>
                  <a:r>
                    <a:rPr lang="fr-FR" sz="1200" b="1" dirty="0"/>
                    <a:t>450</a:t>
                  </a:r>
                </a:p>
              </p:txBody>
            </p:sp>
            <p:sp>
              <p:nvSpPr>
                <p:cNvPr id="47134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3194" y="3600"/>
                  <a:ext cx="275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9pPr>
                </a:lstStyle>
                <a:p>
                  <a:pPr algn="ctr" eaLnBrk="1" hangingPunct="1"/>
                  <a:r>
                    <a:rPr lang="fr-FR" sz="1200" b="1" dirty="0"/>
                    <a:t>350</a:t>
                  </a:r>
                </a:p>
              </p:txBody>
            </p:sp>
            <p:sp>
              <p:nvSpPr>
                <p:cNvPr id="47135" name="Text Box 42"/>
                <p:cNvSpPr txBox="1">
                  <a:spLocks noChangeArrowheads="1"/>
                </p:cNvSpPr>
                <p:nvPr/>
              </p:nvSpPr>
              <p:spPr bwMode="auto">
                <a:xfrm>
                  <a:off x="3193" y="2659"/>
                  <a:ext cx="275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9pPr>
                </a:lstStyle>
                <a:p>
                  <a:pPr algn="ctr" eaLnBrk="1" hangingPunct="1"/>
                  <a:r>
                    <a:rPr lang="fr-FR" sz="1200" b="1" dirty="0">
                      <a:solidFill>
                        <a:schemeClr val="bg1"/>
                      </a:solidFill>
                    </a:rPr>
                    <a:t>750</a:t>
                  </a:r>
                </a:p>
              </p:txBody>
            </p:sp>
            <p:sp>
              <p:nvSpPr>
                <p:cNvPr id="47136" name="Text Box 43"/>
                <p:cNvSpPr txBox="1">
                  <a:spLocks noChangeArrowheads="1"/>
                </p:cNvSpPr>
                <p:nvPr/>
              </p:nvSpPr>
              <p:spPr bwMode="auto">
                <a:xfrm>
                  <a:off x="3168" y="3331"/>
                  <a:ext cx="328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9pPr>
                </a:lstStyle>
                <a:p>
                  <a:pPr algn="ctr" eaLnBrk="1" hangingPunct="1"/>
                  <a:r>
                    <a:rPr lang="fr-FR" sz="1200" b="1" dirty="0"/>
                    <a:t>1500</a:t>
                  </a:r>
                </a:p>
              </p:txBody>
            </p:sp>
            <p:sp>
              <p:nvSpPr>
                <p:cNvPr id="47137" name="Text Box 44"/>
                <p:cNvSpPr txBox="1">
                  <a:spLocks noChangeArrowheads="1"/>
                </p:cNvSpPr>
                <p:nvPr/>
              </p:nvSpPr>
              <p:spPr bwMode="auto">
                <a:xfrm>
                  <a:off x="3176" y="2976"/>
                  <a:ext cx="328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ＭＳ Ｐゴシック" pitchFamily="34" charset="-128"/>
                    </a:defRPr>
                  </a:lvl9pPr>
                </a:lstStyle>
                <a:p>
                  <a:pPr algn="ctr" eaLnBrk="1" hangingPunct="1"/>
                  <a:r>
                    <a:rPr lang="fr-FR" sz="1200" b="1" dirty="0"/>
                    <a:t>1200</a:t>
                  </a:r>
                </a:p>
              </p:txBody>
            </p:sp>
          </p:grpSp>
        </p:grpSp>
        <p:grpSp>
          <p:nvGrpSpPr>
            <p:cNvPr id="47113" name="Group 56"/>
            <p:cNvGrpSpPr>
              <a:grpSpLocks/>
            </p:cNvGrpSpPr>
            <p:nvPr/>
          </p:nvGrpSpPr>
          <p:grpSpPr bwMode="auto">
            <a:xfrm>
              <a:off x="5043" y="192"/>
              <a:ext cx="381" cy="3629"/>
              <a:chOff x="5043" y="192"/>
              <a:chExt cx="381" cy="3629"/>
            </a:xfrm>
          </p:grpSpPr>
          <p:grpSp>
            <p:nvGrpSpPr>
              <p:cNvPr id="47114" name="Group 35"/>
              <p:cNvGrpSpPr>
                <a:grpSpLocks/>
              </p:cNvGrpSpPr>
              <p:nvPr/>
            </p:nvGrpSpPr>
            <p:grpSpPr bwMode="auto">
              <a:xfrm>
                <a:off x="5088" y="192"/>
                <a:ext cx="288" cy="3600"/>
                <a:chOff x="5088" y="192"/>
                <a:chExt cx="288" cy="3600"/>
              </a:xfrm>
            </p:grpSpPr>
            <p:sp>
              <p:nvSpPr>
                <p:cNvPr id="47122" name="Rectangle 12"/>
                <p:cNvSpPr>
                  <a:spLocks noChangeArrowheads="1"/>
                </p:cNvSpPr>
                <p:nvPr/>
              </p:nvSpPr>
              <p:spPr bwMode="auto">
                <a:xfrm>
                  <a:off x="5088" y="192"/>
                  <a:ext cx="288" cy="201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bg2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fr-FR" sz="1600"/>
                </a:p>
              </p:txBody>
            </p:sp>
            <p:sp>
              <p:nvSpPr>
                <p:cNvPr id="47123" name="Rectangle 13"/>
                <p:cNvSpPr>
                  <a:spLocks noChangeArrowheads="1"/>
                </p:cNvSpPr>
                <p:nvPr/>
              </p:nvSpPr>
              <p:spPr bwMode="auto">
                <a:xfrm>
                  <a:off x="5088" y="2208"/>
                  <a:ext cx="288" cy="33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bg2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fr-FR" sz="1600"/>
                </a:p>
              </p:txBody>
            </p:sp>
            <p:sp>
              <p:nvSpPr>
                <p:cNvPr id="47124" name="Rectangle 17"/>
                <p:cNvSpPr>
                  <a:spLocks noChangeArrowheads="1"/>
                </p:cNvSpPr>
                <p:nvPr/>
              </p:nvSpPr>
              <p:spPr bwMode="auto">
                <a:xfrm>
                  <a:off x="5088" y="2544"/>
                  <a:ext cx="288" cy="288"/>
                </a:xfrm>
                <a:prstGeom prst="rect">
                  <a:avLst/>
                </a:prstGeom>
                <a:solidFill>
                  <a:srgbClr val="FF99FF"/>
                </a:solidFill>
                <a:ln w="9525">
                  <a:solidFill>
                    <a:schemeClr val="bg2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fr-FR" sz="1600"/>
                </a:p>
              </p:txBody>
            </p:sp>
            <p:sp>
              <p:nvSpPr>
                <p:cNvPr id="47125" name="Rectangle 20"/>
                <p:cNvSpPr>
                  <a:spLocks noChangeArrowheads="1"/>
                </p:cNvSpPr>
                <p:nvPr/>
              </p:nvSpPr>
              <p:spPr bwMode="auto">
                <a:xfrm>
                  <a:off x="5088" y="2832"/>
                  <a:ext cx="288" cy="240"/>
                </a:xfrm>
                <a:prstGeom prst="rect">
                  <a:avLst/>
                </a:prstGeom>
                <a:solidFill>
                  <a:schemeClr val="tx2"/>
                </a:solidFill>
                <a:ln w="9525">
                  <a:solidFill>
                    <a:schemeClr val="bg2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fr-FR" sz="1600"/>
                </a:p>
              </p:txBody>
            </p:sp>
            <p:sp>
              <p:nvSpPr>
                <p:cNvPr id="47126" name="Rectangle 30"/>
                <p:cNvSpPr>
                  <a:spLocks noChangeArrowheads="1"/>
                </p:cNvSpPr>
                <p:nvPr/>
              </p:nvSpPr>
              <p:spPr bwMode="auto">
                <a:xfrm>
                  <a:off x="5088" y="3072"/>
                  <a:ext cx="288" cy="288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chemeClr val="bg2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fr-FR" sz="1600"/>
                </a:p>
              </p:txBody>
            </p:sp>
            <p:sp>
              <p:nvSpPr>
                <p:cNvPr id="47127" name="Rectangle 32"/>
                <p:cNvSpPr>
                  <a:spLocks noChangeArrowheads="1"/>
                </p:cNvSpPr>
                <p:nvPr/>
              </p:nvSpPr>
              <p:spPr bwMode="auto">
                <a:xfrm>
                  <a:off x="5088" y="3360"/>
                  <a:ext cx="288" cy="336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chemeClr val="bg2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fr-FR" sz="1600"/>
                </a:p>
              </p:txBody>
            </p:sp>
            <p:sp>
              <p:nvSpPr>
                <p:cNvPr id="47128" name="Rectangle 33"/>
                <p:cNvSpPr>
                  <a:spLocks noChangeArrowheads="1"/>
                </p:cNvSpPr>
                <p:nvPr/>
              </p:nvSpPr>
              <p:spPr bwMode="auto">
                <a:xfrm>
                  <a:off x="5088" y="3696"/>
                  <a:ext cx="288" cy="96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chemeClr val="bg2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fr-FR" sz="1600"/>
                </a:p>
              </p:txBody>
            </p:sp>
          </p:grpSp>
          <p:sp>
            <p:nvSpPr>
              <p:cNvPr id="47115" name="Text Box 46"/>
              <p:cNvSpPr txBox="1">
                <a:spLocks noChangeArrowheads="1"/>
              </p:cNvSpPr>
              <p:nvPr/>
            </p:nvSpPr>
            <p:spPr bwMode="auto">
              <a:xfrm>
                <a:off x="5043" y="1104"/>
                <a:ext cx="38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 eaLnBrk="1" hangingPunct="1"/>
                <a:r>
                  <a:rPr lang="fr-FR" sz="1200" b="1" dirty="0">
                    <a:solidFill>
                      <a:schemeClr val="bg1"/>
                    </a:solidFill>
                  </a:rPr>
                  <a:t>16000</a:t>
                </a:r>
              </a:p>
            </p:txBody>
          </p:sp>
          <p:sp>
            <p:nvSpPr>
              <p:cNvPr id="47116" name="Text Box 47"/>
              <p:cNvSpPr txBox="1">
                <a:spLocks noChangeArrowheads="1"/>
              </p:cNvSpPr>
              <p:nvPr/>
            </p:nvSpPr>
            <p:spPr bwMode="auto">
              <a:xfrm>
                <a:off x="5066" y="2323"/>
                <a:ext cx="32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 eaLnBrk="1" hangingPunct="1"/>
                <a:r>
                  <a:rPr lang="fr-FR" sz="1200" b="1" dirty="0">
                    <a:solidFill>
                      <a:schemeClr val="bg1"/>
                    </a:solidFill>
                  </a:rPr>
                  <a:t>1000</a:t>
                </a:r>
              </a:p>
            </p:txBody>
          </p:sp>
          <p:sp>
            <p:nvSpPr>
              <p:cNvPr id="47117" name="Text Box 48"/>
              <p:cNvSpPr txBox="1">
                <a:spLocks noChangeArrowheads="1"/>
              </p:cNvSpPr>
              <p:nvPr/>
            </p:nvSpPr>
            <p:spPr bwMode="auto">
              <a:xfrm>
                <a:off x="5088" y="2659"/>
                <a:ext cx="32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 eaLnBrk="1" hangingPunct="1"/>
                <a:r>
                  <a:rPr lang="fr-FR" sz="1200" b="1" dirty="0"/>
                  <a:t>1000</a:t>
                </a:r>
              </a:p>
            </p:txBody>
          </p:sp>
          <p:sp>
            <p:nvSpPr>
              <p:cNvPr id="47118" name="Text Box 49"/>
              <p:cNvSpPr txBox="1">
                <a:spLocks noChangeArrowheads="1"/>
              </p:cNvSpPr>
              <p:nvPr/>
            </p:nvSpPr>
            <p:spPr bwMode="auto">
              <a:xfrm>
                <a:off x="5115" y="2880"/>
                <a:ext cx="27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 eaLnBrk="1" hangingPunct="1"/>
                <a:r>
                  <a:rPr lang="fr-FR" sz="1200" b="1" dirty="0">
                    <a:solidFill>
                      <a:schemeClr val="bg1"/>
                    </a:solidFill>
                  </a:rPr>
                  <a:t>750</a:t>
                </a:r>
              </a:p>
            </p:txBody>
          </p:sp>
          <p:sp>
            <p:nvSpPr>
              <p:cNvPr id="47119" name="Text Box 50"/>
              <p:cNvSpPr txBox="1">
                <a:spLocks noChangeArrowheads="1"/>
              </p:cNvSpPr>
              <p:nvPr/>
            </p:nvSpPr>
            <p:spPr bwMode="auto">
              <a:xfrm>
                <a:off x="5115" y="3139"/>
                <a:ext cx="27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 eaLnBrk="1" hangingPunct="1"/>
                <a:r>
                  <a:rPr lang="fr-FR" sz="1200" b="1" dirty="0"/>
                  <a:t>900</a:t>
                </a:r>
              </a:p>
            </p:txBody>
          </p:sp>
          <p:sp>
            <p:nvSpPr>
              <p:cNvPr id="47120" name="Text Box 51"/>
              <p:cNvSpPr txBox="1">
                <a:spLocks noChangeArrowheads="1"/>
              </p:cNvSpPr>
              <p:nvPr/>
            </p:nvSpPr>
            <p:spPr bwMode="auto">
              <a:xfrm>
                <a:off x="5088" y="3475"/>
                <a:ext cx="32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 eaLnBrk="1" hangingPunct="1"/>
                <a:r>
                  <a:rPr lang="fr-FR" sz="1200" b="1" dirty="0"/>
                  <a:t>1100</a:t>
                </a:r>
              </a:p>
            </p:txBody>
          </p:sp>
          <p:sp>
            <p:nvSpPr>
              <p:cNvPr id="47121" name="Text Box 52"/>
              <p:cNvSpPr txBox="1">
                <a:spLocks noChangeArrowheads="1"/>
              </p:cNvSpPr>
              <p:nvPr/>
            </p:nvSpPr>
            <p:spPr bwMode="auto">
              <a:xfrm>
                <a:off x="5115" y="3648"/>
                <a:ext cx="27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 eaLnBrk="1" hangingPunct="1"/>
                <a:r>
                  <a:rPr lang="fr-FR" sz="1200" b="1" dirty="0"/>
                  <a:t>250</a:t>
                </a:r>
              </a:p>
            </p:txBody>
          </p:sp>
        </p:grpSp>
      </p:grpSp>
      <p:sp>
        <p:nvSpPr>
          <p:cNvPr id="2" name="ZoneTexte 1"/>
          <p:cNvSpPr txBox="1"/>
          <p:nvPr/>
        </p:nvSpPr>
        <p:spPr>
          <a:xfrm>
            <a:off x="4701159" y="2380773"/>
            <a:ext cx="99257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b="1" dirty="0" smtClean="0"/>
              <a:t>REPOS</a:t>
            </a:r>
            <a:endParaRPr lang="fr-FR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6084168" y="260648"/>
            <a:ext cx="14285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/>
              <a:t>EXERCICE </a:t>
            </a:r>
          </a:p>
          <a:p>
            <a:pPr algn="ctr"/>
            <a:r>
              <a:rPr lang="fr-FR" b="1" dirty="0" smtClean="0"/>
              <a:t>INTENSE</a:t>
            </a:r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4672237" y="2750105"/>
            <a:ext cx="105189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mil.min</a:t>
            </a:r>
            <a:r>
              <a:rPr lang="fr-FR" baseline="30000" dirty="0" smtClean="0"/>
              <a:t>-1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622310" y="3115746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%</a:t>
            </a:r>
            <a:endParaRPr lang="fr-FR" b="1" dirty="0"/>
          </a:p>
        </p:txBody>
      </p:sp>
      <p:sp>
        <p:nvSpPr>
          <p:cNvPr id="50" name="ZoneTexte 49"/>
          <p:cNvSpPr txBox="1"/>
          <p:nvPr/>
        </p:nvSpPr>
        <p:spPr>
          <a:xfrm>
            <a:off x="7710542" y="836712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%</a:t>
            </a:r>
            <a:endParaRPr lang="fr-FR" b="1" dirty="0"/>
          </a:p>
        </p:txBody>
      </p:sp>
      <p:sp>
        <p:nvSpPr>
          <p:cNvPr id="51" name="ZoneTexte 50"/>
          <p:cNvSpPr txBox="1"/>
          <p:nvPr/>
        </p:nvSpPr>
        <p:spPr>
          <a:xfrm>
            <a:off x="828219" y="6368534"/>
            <a:ext cx="2550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F. Carré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05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08502" y="2276872"/>
            <a:ext cx="76001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</a:rPr>
              <a:t>ADAPTATIONS AIGUES  :</a:t>
            </a: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 smtClean="0">
                <a:solidFill>
                  <a:schemeClr val="bg1"/>
                </a:solidFill>
              </a:rPr>
              <a:t>EXERCICE DYNAMIQUE </a:t>
            </a:r>
            <a:r>
              <a:rPr lang="fr-FR" sz="2800" i="1" dirty="0" smtClean="0">
                <a:solidFill>
                  <a:schemeClr val="bg1"/>
                </a:solidFill>
              </a:rPr>
              <a:t>vs</a:t>
            </a:r>
            <a:r>
              <a:rPr lang="fr-FR" sz="2800" dirty="0" smtClean="0">
                <a:solidFill>
                  <a:schemeClr val="bg1"/>
                </a:solidFill>
              </a:rPr>
              <a:t> STATIQUE (isométrique)  </a:t>
            </a:r>
            <a:endParaRPr lang="fr-F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57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196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5157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642938"/>
            <a:ext cx="822007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123227" y="6453336"/>
            <a:ext cx="281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H. </a:t>
            </a:r>
            <a:r>
              <a:rPr lang="fr-FR" i="1" dirty="0" err="1" smtClean="0">
                <a:solidFill>
                  <a:schemeClr val="bg1"/>
                </a:solidFill>
              </a:rPr>
              <a:t>Douard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31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6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6209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051720" y="2407186"/>
            <a:ext cx="4385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ADAPTATIONS CHRONIQUES</a:t>
            </a:r>
            <a:endParaRPr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975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flipH="1">
            <a:off x="467544" y="44624"/>
            <a:ext cx="8064896" cy="50405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/>
              <a:t>BRADYCARDIE AU REPOS DU SPORTIF ENDURANT ENTRAÎNÉ</a:t>
            </a:r>
            <a:endParaRPr lang="fr-FR" sz="2000" b="1" dirty="0"/>
          </a:p>
        </p:txBody>
      </p:sp>
      <p:sp>
        <p:nvSpPr>
          <p:cNvPr id="3" name="Rectangle 2"/>
          <p:cNvSpPr/>
          <p:nvPr/>
        </p:nvSpPr>
        <p:spPr>
          <a:xfrm>
            <a:off x="539552" y="1052736"/>
            <a:ext cx="3456384" cy="4572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Dominance parasympathique</a:t>
            </a:r>
            <a:endParaRPr lang="fr-FR" sz="2000" dirty="0"/>
          </a:p>
        </p:txBody>
      </p:sp>
      <p:sp>
        <p:nvSpPr>
          <p:cNvPr id="4" name="Rectangle 3"/>
          <p:cNvSpPr/>
          <p:nvPr/>
        </p:nvSpPr>
        <p:spPr>
          <a:xfrm>
            <a:off x="4499992" y="1052736"/>
            <a:ext cx="4032448" cy="4572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↓Fréquence cardiaque intrinsèque</a:t>
            </a:r>
            <a:endParaRPr lang="fr-FR" sz="2000" dirty="0"/>
          </a:p>
        </p:txBody>
      </p:sp>
      <p:sp>
        <p:nvSpPr>
          <p:cNvPr id="5" name="Rectangle 4"/>
          <p:cNvSpPr/>
          <p:nvPr/>
        </p:nvSpPr>
        <p:spPr>
          <a:xfrm>
            <a:off x="611560" y="2132856"/>
            <a:ext cx="1593907" cy="64807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↓Récepteurs</a:t>
            </a:r>
          </a:p>
          <a:p>
            <a:pPr algn="ctr"/>
            <a:r>
              <a:rPr lang="fr-FR" sz="2000" dirty="0" smtClean="0"/>
              <a:t> [NA]</a:t>
            </a:r>
            <a:endParaRPr lang="fr-FR" sz="2000" dirty="0"/>
          </a:p>
        </p:txBody>
      </p:sp>
      <p:sp>
        <p:nvSpPr>
          <p:cNvPr id="6" name="Rectangle 5"/>
          <p:cNvSpPr/>
          <p:nvPr/>
        </p:nvSpPr>
        <p:spPr>
          <a:xfrm>
            <a:off x="2402029" y="2132856"/>
            <a:ext cx="1593907" cy="64807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↑</a:t>
            </a:r>
            <a:r>
              <a:rPr lang="fr-FR" sz="2000" dirty="0" smtClean="0"/>
              <a:t>Récepteurs</a:t>
            </a:r>
          </a:p>
          <a:p>
            <a:pPr algn="ctr"/>
            <a:r>
              <a:rPr lang="fr-FR" sz="2000" dirty="0" smtClean="0"/>
              <a:t> [</a:t>
            </a:r>
            <a:r>
              <a:rPr lang="fr-FR" sz="2000" dirty="0" err="1" smtClean="0"/>
              <a:t>ACh</a:t>
            </a:r>
            <a:r>
              <a:rPr lang="fr-FR" sz="2000" dirty="0" smtClean="0"/>
              <a:t>]</a:t>
            </a:r>
            <a:endParaRPr lang="fr-FR" sz="2000" dirty="0"/>
          </a:p>
        </p:txBody>
      </p:sp>
      <p:sp>
        <p:nvSpPr>
          <p:cNvPr id="7" name="Rectangle 6"/>
          <p:cNvSpPr/>
          <p:nvPr/>
        </p:nvSpPr>
        <p:spPr>
          <a:xfrm>
            <a:off x="611560" y="3356992"/>
            <a:ext cx="1593907" cy="64807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↓ [NA]</a:t>
            </a:r>
            <a:endParaRPr lang="fr-FR" sz="2000" dirty="0"/>
          </a:p>
        </p:txBody>
      </p:sp>
      <p:sp>
        <p:nvSpPr>
          <p:cNvPr id="8" name="Rectangle 7"/>
          <p:cNvSpPr/>
          <p:nvPr/>
        </p:nvSpPr>
        <p:spPr>
          <a:xfrm>
            <a:off x="2402029" y="3356992"/>
            <a:ext cx="1593907" cy="64807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↑ [</a:t>
            </a:r>
            <a:r>
              <a:rPr lang="fr-FR" sz="2000" dirty="0" err="1" smtClean="0"/>
              <a:t>ACh</a:t>
            </a:r>
            <a:r>
              <a:rPr lang="fr-FR" sz="2000" dirty="0" smtClean="0"/>
              <a:t>]</a:t>
            </a:r>
            <a:endParaRPr lang="fr-FR" sz="2000" dirty="0"/>
          </a:p>
        </p:txBody>
      </p:sp>
      <p:sp>
        <p:nvSpPr>
          <p:cNvPr id="9" name="Rectangle 8"/>
          <p:cNvSpPr/>
          <p:nvPr/>
        </p:nvSpPr>
        <p:spPr>
          <a:xfrm>
            <a:off x="2391755" y="4581128"/>
            <a:ext cx="1593907" cy="9361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↑</a:t>
            </a:r>
            <a:r>
              <a:rPr lang="fr-FR" sz="2000" dirty="0"/>
              <a:t> </a:t>
            </a:r>
            <a:r>
              <a:rPr lang="fr-FR" sz="2000" dirty="0" smtClean="0"/>
              <a:t>Activité nerveuse</a:t>
            </a:r>
          </a:p>
          <a:p>
            <a:pPr algn="ctr"/>
            <a:r>
              <a:rPr lang="fr-FR" sz="2000" dirty="0" smtClean="0"/>
              <a:t> SNP</a:t>
            </a:r>
            <a:endParaRPr lang="fr-FR" sz="2000" dirty="0"/>
          </a:p>
        </p:txBody>
      </p:sp>
      <p:sp>
        <p:nvSpPr>
          <p:cNvPr id="10" name="Rectangle 9"/>
          <p:cNvSpPr/>
          <p:nvPr/>
        </p:nvSpPr>
        <p:spPr>
          <a:xfrm>
            <a:off x="611560" y="4581128"/>
            <a:ext cx="1593907" cy="9361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↓</a:t>
            </a:r>
            <a:r>
              <a:rPr lang="fr-FR" sz="2000" dirty="0" smtClean="0"/>
              <a:t> Activité nerveuse</a:t>
            </a:r>
          </a:p>
          <a:p>
            <a:pPr algn="ctr"/>
            <a:r>
              <a:rPr lang="fr-FR" sz="2000" dirty="0" smtClean="0"/>
              <a:t> SNS</a:t>
            </a:r>
            <a:endParaRPr lang="fr-FR" sz="2000" dirty="0"/>
          </a:p>
        </p:txBody>
      </p:sp>
      <p:sp>
        <p:nvSpPr>
          <p:cNvPr id="11" name="Rectangle 10"/>
          <p:cNvSpPr/>
          <p:nvPr/>
        </p:nvSpPr>
        <p:spPr>
          <a:xfrm>
            <a:off x="4490261" y="4581128"/>
            <a:ext cx="1161859" cy="9361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↑</a:t>
            </a:r>
            <a:r>
              <a:rPr lang="fr-FR" sz="2000" dirty="0"/>
              <a:t> </a:t>
            </a:r>
            <a:r>
              <a:rPr lang="fr-FR" sz="2000" dirty="0" smtClean="0"/>
              <a:t>Volémie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868144" y="4581128"/>
            <a:ext cx="1161859" cy="9361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 Loi Frank-</a:t>
            </a:r>
            <a:r>
              <a:rPr lang="fr-FR" sz="2000" dirty="0" err="1" smtClean="0"/>
              <a:t>Starling</a:t>
            </a:r>
            <a:endParaRPr lang="fr-FR" sz="2000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7226565" y="4581128"/>
            <a:ext cx="1593907" cy="9361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↑</a:t>
            </a:r>
            <a:r>
              <a:rPr lang="fr-FR" sz="2000" dirty="0"/>
              <a:t> </a:t>
            </a:r>
            <a:r>
              <a:rPr lang="fr-FR" sz="2000" dirty="0" smtClean="0"/>
              <a:t>Capacité oxydative du myocarde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660232" y="2456892"/>
            <a:ext cx="1872208" cy="11881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↑ Contractilité du myocarde</a:t>
            </a:r>
            <a:endParaRPr lang="fr-FR" sz="2000" dirty="0"/>
          </a:p>
        </p:txBody>
      </p:sp>
      <p:sp>
        <p:nvSpPr>
          <p:cNvPr id="15" name="Rectangle 14"/>
          <p:cNvSpPr/>
          <p:nvPr/>
        </p:nvSpPr>
        <p:spPr>
          <a:xfrm>
            <a:off x="4490262" y="2492896"/>
            <a:ext cx="1958812" cy="11881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↑ Dimension du ventricule gauche </a:t>
            </a:r>
            <a:endParaRPr lang="fr-FR" sz="2000" dirty="0"/>
          </a:p>
        </p:txBody>
      </p:sp>
      <p:sp>
        <p:nvSpPr>
          <p:cNvPr id="16" name="Rectangle 15"/>
          <p:cNvSpPr/>
          <p:nvPr/>
        </p:nvSpPr>
        <p:spPr>
          <a:xfrm flipH="1">
            <a:off x="619944" y="5949280"/>
            <a:ext cx="8064896" cy="50405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/>
              <a:t>APRES ENTRAÎNEMENT D’ENDURANCE</a:t>
            </a:r>
            <a:endParaRPr lang="fr-FR" sz="2000" b="1" dirty="0"/>
          </a:p>
        </p:txBody>
      </p:sp>
      <p:cxnSp>
        <p:nvCxnSpPr>
          <p:cNvPr id="18" name="Connecteur droit avec flèche 17"/>
          <p:cNvCxnSpPr/>
          <p:nvPr/>
        </p:nvCxnSpPr>
        <p:spPr>
          <a:xfrm flipV="1">
            <a:off x="1475656" y="5517232"/>
            <a:ext cx="0" cy="43204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V="1">
            <a:off x="3131840" y="5517232"/>
            <a:ext cx="0" cy="43204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 flipV="1">
            <a:off x="5076056" y="5517232"/>
            <a:ext cx="0" cy="43204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 flipV="1">
            <a:off x="7956376" y="5517232"/>
            <a:ext cx="0" cy="43204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flipV="1">
            <a:off x="1475656" y="4005064"/>
            <a:ext cx="0" cy="57606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 flipV="1">
            <a:off x="3059832" y="4005064"/>
            <a:ext cx="0" cy="57606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 flipV="1">
            <a:off x="5076056" y="3681028"/>
            <a:ext cx="0" cy="90010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>
            <a:stCxn id="11" idx="3"/>
            <a:endCxn id="12" idx="1"/>
          </p:cNvCxnSpPr>
          <p:nvPr/>
        </p:nvCxnSpPr>
        <p:spPr>
          <a:xfrm>
            <a:off x="5652120" y="5049180"/>
            <a:ext cx="216024" cy="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>
            <a:stCxn id="12" idx="0"/>
          </p:cNvCxnSpPr>
          <p:nvPr/>
        </p:nvCxnSpPr>
        <p:spPr>
          <a:xfrm flipH="1" flipV="1">
            <a:off x="6449073" y="4293096"/>
            <a:ext cx="1" cy="28803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>
          <a:xfrm flipH="1" flipV="1">
            <a:off x="7956375" y="4293096"/>
            <a:ext cx="1" cy="28803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33"/>
          <p:cNvCxnSpPr/>
          <p:nvPr/>
        </p:nvCxnSpPr>
        <p:spPr>
          <a:xfrm>
            <a:off x="6449074" y="4293096"/>
            <a:ext cx="1507302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 flipV="1">
            <a:off x="7380312" y="3681028"/>
            <a:ext cx="0" cy="61206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/>
          <p:cNvCxnSpPr/>
          <p:nvPr/>
        </p:nvCxnSpPr>
        <p:spPr>
          <a:xfrm flipH="1" flipV="1">
            <a:off x="7375446" y="1556792"/>
            <a:ext cx="4866" cy="90010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/>
          <p:nvPr/>
        </p:nvCxnSpPr>
        <p:spPr>
          <a:xfrm flipH="1" flipV="1">
            <a:off x="5076056" y="1556792"/>
            <a:ext cx="4866" cy="90010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/>
          <p:cNvCxnSpPr/>
          <p:nvPr/>
        </p:nvCxnSpPr>
        <p:spPr>
          <a:xfrm flipV="1">
            <a:off x="6084168" y="548680"/>
            <a:ext cx="0" cy="43204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avec flèche 41"/>
          <p:cNvCxnSpPr/>
          <p:nvPr/>
        </p:nvCxnSpPr>
        <p:spPr>
          <a:xfrm flipV="1">
            <a:off x="2267744" y="548680"/>
            <a:ext cx="0" cy="43204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avec flèche 42"/>
          <p:cNvCxnSpPr/>
          <p:nvPr/>
        </p:nvCxnSpPr>
        <p:spPr>
          <a:xfrm flipV="1">
            <a:off x="1475656" y="2780928"/>
            <a:ext cx="0" cy="57606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avec flèche 43"/>
          <p:cNvCxnSpPr/>
          <p:nvPr/>
        </p:nvCxnSpPr>
        <p:spPr>
          <a:xfrm flipV="1">
            <a:off x="3059832" y="2780928"/>
            <a:ext cx="0" cy="57606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/>
          <p:nvPr/>
        </p:nvCxnSpPr>
        <p:spPr>
          <a:xfrm flipV="1">
            <a:off x="1475656" y="1484784"/>
            <a:ext cx="0" cy="57606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avec flèche 45"/>
          <p:cNvCxnSpPr/>
          <p:nvPr/>
        </p:nvCxnSpPr>
        <p:spPr>
          <a:xfrm flipV="1">
            <a:off x="3059832" y="1484784"/>
            <a:ext cx="0" cy="57606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>
            <a:stCxn id="3" idx="3"/>
            <a:endCxn id="4" idx="1"/>
          </p:cNvCxnSpPr>
          <p:nvPr/>
        </p:nvCxnSpPr>
        <p:spPr>
          <a:xfrm>
            <a:off x="3995936" y="1281336"/>
            <a:ext cx="504056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3906969" y="6525344"/>
            <a:ext cx="21771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L. Bosquet et al.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85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"/>
                            </p:stCondLst>
                            <p:childTnLst>
                              <p:par>
                                <p:cTn id="1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35696" y="87015"/>
            <a:ext cx="4968552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chemeClr val="bg1"/>
                </a:solidFill>
              </a:rPr>
              <a:t>VO</a:t>
            </a:r>
            <a:r>
              <a:rPr lang="fr-FR" sz="2000" b="1" baseline="-25000" dirty="0" smtClean="0">
                <a:solidFill>
                  <a:schemeClr val="bg1"/>
                </a:solidFill>
              </a:rPr>
              <a:t>2 </a:t>
            </a:r>
            <a:r>
              <a:rPr lang="fr-FR" sz="2000" b="1" dirty="0" smtClean="0">
                <a:solidFill>
                  <a:schemeClr val="bg1"/>
                </a:solidFill>
              </a:rPr>
              <a:t>constant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275856" y="1012666"/>
            <a:ext cx="3638717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>
                <a:solidFill>
                  <a:schemeClr val="bg1"/>
                </a:solidFill>
              </a:rPr>
              <a:t>Q</a:t>
            </a:r>
            <a:r>
              <a:rPr lang="fr-FR" sz="2000" b="1" baseline="-25000" dirty="0">
                <a:solidFill>
                  <a:schemeClr val="bg1"/>
                </a:solidFill>
              </a:rPr>
              <a:t>C </a:t>
            </a:r>
            <a:r>
              <a:rPr lang="fr-FR" sz="2000" b="1" dirty="0">
                <a:solidFill>
                  <a:schemeClr val="bg1"/>
                </a:solidFill>
              </a:rPr>
              <a:t>identique</a:t>
            </a:r>
            <a:r>
              <a:rPr lang="fr-FR" sz="2000" b="1" baseline="30000" dirty="0">
                <a:solidFill>
                  <a:srgbClr val="FFFF00"/>
                </a:solidFill>
              </a:rPr>
              <a:t>8</a:t>
            </a:r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5496" y="6237312"/>
            <a:ext cx="7488832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Adaptations chroniques à l’entraînement en endurance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835696" y="5229200"/>
            <a:ext cx="171355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Hypervolémie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baseline="30000" dirty="0" smtClean="0">
                <a:solidFill>
                  <a:srgbClr val="FFFF00"/>
                </a:solidFill>
              </a:rPr>
              <a:t>1</a:t>
            </a:r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840966" y="5229200"/>
            <a:ext cx="130709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Loi de Frank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-</a:t>
            </a:r>
            <a:r>
              <a:rPr lang="fr-FR" dirty="0" err="1" smtClean="0">
                <a:solidFill>
                  <a:schemeClr val="bg1"/>
                </a:solidFill>
              </a:rPr>
              <a:t>Starling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269800" y="5229200"/>
            <a:ext cx="225452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alibri"/>
              </a:rPr>
              <a:t>↑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Capacité </a:t>
            </a:r>
            <a:r>
              <a:rPr lang="fr-FR" dirty="0">
                <a:solidFill>
                  <a:schemeClr val="bg1"/>
                </a:solidFill>
              </a:rPr>
              <a:t>oxydative </a:t>
            </a:r>
          </a:p>
          <a:p>
            <a:r>
              <a:rPr lang="fr-FR" dirty="0">
                <a:solidFill>
                  <a:schemeClr val="bg1"/>
                </a:solidFill>
              </a:rPr>
              <a:t>du </a:t>
            </a:r>
            <a:r>
              <a:rPr lang="fr-FR" dirty="0" smtClean="0">
                <a:solidFill>
                  <a:schemeClr val="bg1"/>
                </a:solidFill>
              </a:rPr>
              <a:t>myocarde </a:t>
            </a:r>
            <a:r>
              <a:rPr lang="fr-FR" baseline="30000" dirty="0" smtClean="0">
                <a:solidFill>
                  <a:srgbClr val="FFFF00"/>
                </a:solidFill>
              </a:rPr>
              <a:t>2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35696" y="4149080"/>
            <a:ext cx="171355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alibri"/>
              </a:rPr>
              <a:t>↑</a:t>
            </a:r>
            <a:r>
              <a:rPr lang="fr-FR" dirty="0" smtClean="0">
                <a:solidFill>
                  <a:schemeClr val="bg1"/>
                </a:solidFill>
              </a:rPr>
              <a:t>dimensions du </a:t>
            </a:r>
            <a:r>
              <a:rPr lang="fr-FR" dirty="0">
                <a:solidFill>
                  <a:schemeClr val="bg1"/>
                </a:solidFill>
              </a:rPr>
              <a:t>ventricule </a:t>
            </a:r>
            <a:r>
              <a:rPr lang="fr-FR" dirty="0" smtClean="0">
                <a:solidFill>
                  <a:schemeClr val="bg1"/>
                </a:solidFill>
              </a:rPr>
              <a:t>G</a:t>
            </a:r>
            <a:r>
              <a:rPr lang="fr-FR" baseline="30000" dirty="0" smtClean="0">
                <a:solidFill>
                  <a:srgbClr val="FFFF00"/>
                </a:solidFill>
              </a:rPr>
              <a:t>3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840966" y="4185955"/>
            <a:ext cx="123509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alibri"/>
              </a:rPr>
              <a:t>↑</a:t>
            </a:r>
            <a:r>
              <a:rPr lang="fr-FR" dirty="0" smtClean="0">
                <a:solidFill>
                  <a:schemeClr val="bg1"/>
                </a:solidFill>
                <a:latin typeface="Calibri"/>
              </a:rPr>
              <a:t> retour </a:t>
            </a:r>
          </a:p>
          <a:p>
            <a:r>
              <a:rPr lang="fr-FR" dirty="0" smtClean="0">
                <a:solidFill>
                  <a:schemeClr val="bg1"/>
                </a:solidFill>
                <a:latin typeface="Calibri"/>
              </a:rPr>
              <a:t>veineux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92079" y="4178935"/>
            <a:ext cx="1622495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alibri"/>
              </a:rPr>
              <a:t>↑ </a:t>
            </a:r>
            <a:r>
              <a:rPr lang="fr-FR" dirty="0">
                <a:solidFill>
                  <a:schemeClr val="bg1"/>
                </a:solidFill>
              </a:rPr>
              <a:t>contractilité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du myocarde</a:t>
            </a:r>
            <a:r>
              <a:rPr lang="fr-FR" baseline="30000" dirty="0" smtClean="0">
                <a:solidFill>
                  <a:srgbClr val="FFFF00"/>
                </a:solidFill>
              </a:rPr>
              <a:t>4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835696" y="3068960"/>
            <a:ext cx="171355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Stimulation des  </a:t>
            </a:r>
            <a:r>
              <a:rPr lang="fr-FR" dirty="0" smtClean="0">
                <a:solidFill>
                  <a:schemeClr val="bg1"/>
                </a:solidFill>
              </a:rPr>
              <a:t>barorécepteurs</a:t>
            </a:r>
            <a:r>
              <a:rPr lang="fr-FR" baseline="30000" dirty="0" smtClean="0">
                <a:solidFill>
                  <a:srgbClr val="FFFF00"/>
                </a:solidFill>
              </a:rPr>
              <a:t>5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840966" y="3068960"/>
            <a:ext cx="123509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Calibri"/>
              </a:rPr>
              <a:t>↑</a:t>
            </a:r>
            <a:r>
              <a:rPr lang="fr-FR" dirty="0" smtClean="0">
                <a:solidFill>
                  <a:schemeClr val="bg1"/>
                </a:solidFill>
                <a:latin typeface="Calibri"/>
              </a:rPr>
              <a:t> pré-charge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5292079" y="3068960"/>
            <a:ext cx="1622495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alibri"/>
              </a:rPr>
              <a:t>↓résidu post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Calibri"/>
              </a:rPr>
              <a:t>systolique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835696" y="1844824"/>
            <a:ext cx="171355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alibri"/>
              </a:rPr>
              <a:t>↓</a:t>
            </a:r>
            <a:r>
              <a:rPr lang="fr-FR" dirty="0">
                <a:solidFill>
                  <a:schemeClr val="bg1"/>
                </a:solidFill>
              </a:rPr>
              <a:t>Fréquence </a:t>
            </a:r>
            <a:r>
              <a:rPr lang="fr-FR" dirty="0" smtClean="0">
                <a:solidFill>
                  <a:schemeClr val="bg1"/>
                </a:solidFill>
              </a:rPr>
              <a:t>cardiaque </a:t>
            </a:r>
            <a:r>
              <a:rPr lang="fr-FR" baseline="30000" dirty="0" smtClean="0">
                <a:solidFill>
                  <a:srgbClr val="FFFF00"/>
                </a:solidFill>
              </a:rPr>
              <a:t>8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4397457" y="1844824"/>
            <a:ext cx="2517117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alibri"/>
              </a:rPr>
              <a:t>↑</a:t>
            </a:r>
            <a:r>
              <a:rPr lang="fr-FR" dirty="0">
                <a:solidFill>
                  <a:schemeClr val="bg1"/>
                </a:solidFill>
              </a:rPr>
              <a:t>Volume d’éjection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systolique</a:t>
            </a:r>
            <a:r>
              <a:rPr lang="fr-FR" baseline="30000" dirty="0" smtClean="0">
                <a:solidFill>
                  <a:srgbClr val="FFFF00"/>
                </a:solidFill>
              </a:rPr>
              <a:t>8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35496" y="1844823"/>
            <a:ext cx="1451166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alibri"/>
              </a:rPr>
              <a:t>↓</a:t>
            </a:r>
            <a:r>
              <a:rPr lang="fr-FR" dirty="0">
                <a:solidFill>
                  <a:schemeClr val="bg1"/>
                </a:solidFill>
              </a:rPr>
              <a:t>stimulation</a:t>
            </a:r>
          </a:p>
          <a:p>
            <a:r>
              <a:rPr lang="fr-FR" dirty="0">
                <a:solidFill>
                  <a:schemeClr val="bg1"/>
                </a:solidFill>
              </a:rPr>
              <a:t>du </a:t>
            </a:r>
            <a:r>
              <a:rPr lang="fr-FR" dirty="0" smtClean="0">
                <a:solidFill>
                  <a:schemeClr val="bg1"/>
                </a:solidFill>
              </a:rPr>
              <a:t>SNS </a:t>
            </a:r>
            <a:r>
              <a:rPr lang="fr-FR" baseline="30000" dirty="0" smtClean="0">
                <a:solidFill>
                  <a:srgbClr val="FFFF00"/>
                </a:solidFill>
              </a:rPr>
              <a:t>7</a:t>
            </a:r>
            <a:endParaRPr lang="fr-FR" dirty="0">
              <a:solidFill>
                <a:srgbClr val="FFFF00"/>
              </a:solidFill>
            </a:endParaRPr>
          </a:p>
        </p:txBody>
      </p:sp>
      <p:cxnSp>
        <p:nvCxnSpPr>
          <p:cNvPr id="20" name="Connecteur droit avec flèche 19"/>
          <p:cNvCxnSpPr/>
          <p:nvPr/>
        </p:nvCxnSpPr>
        <p:spPr>
          <a:xfrm flipV="1">
            <a:off x="611560" y="4041938"/>
            <a:ext cx="0" cy="2195375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>
            <a:stCxn id="18" idx="3"/>
            <a:endCxn id="16" idx="1"/>
          </p:cNvCxnSpPr>
          <p:nvPr/>
        </p:nvCxnSpPr>
        <p:spPr>
          <a:xfrm>
            <a:off x="1486662" y="2167989"/>
            <a:ext cx="349034" cy="1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>
            <a:off x="3696949" y="2167990"/>
            <a:ext cx="0" cy="320522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>
            <a:off x="3696949" y="5373216"/>
            <a:ext cx="144017" cy="1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>
            <a:stCxn id="16" idx="3"/>
          </p:cNvCxnSpPr>
          <p:nvPr/>
        </p:nvCxnSpPr>
        <p:spPr>
          <a:xfrm flipV="1">
            <a:off x="3549246" y="2167988"/>
            <a:ext cx="147703" cy="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/>
          <p:cNvCxnSpPr/>
          <p:nvPr/>
        </p:nvCxnSpPr>
        <p:spPr>
          <a:xfrm flipV="1">
            <a:off x="2555776" y="5875531"/>
            <a:ext cx="0" cy="361781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/>
          <p:cNvCxnSpPr/>
          <p:nvPr/>
        </p:nvCxnSpPr>
        <p:spPr>
          <a:xfrm flipV="1">
            <a:off x="6012160" y="5875531"/>
            <a:ext cx="0" cy="361781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/>
          <p:cNvCxnSpPr/>
          <p:nvPr/>
        </p:nvCxnSpPr>
        <p:spPr>
          <a:xfrm flipV="1">
            <a:off x="2555776" y="4795411"/>
            <a:ext cx="0" cy="433789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/>
          <p:cNvCxnSpPr>
            <a:stCxn id="7" idx="3"/>
            <a:endCxn id="8" idx="1"/>
          </p:cNvCxnSpPr>
          <p:nvPr/>
        </p:nvCxnSpPr>
        <p:spPr>
          <a:xfrm>
            <a:off x="3549246" y="5552366"/>
            <a:ext cx="291720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42"/>
          <p:cNvCxnSpPr/>
          <p:nvPr/>
        </p:nvCxnSpPr>
        <p:spPr>
          <a:xfrm>
            <a:off x="2555776" y="5012305"/>
            <a:ext cx="190273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>
            <a:endCxn id="11" idx="2"/>
          </p:cNvCxnSpPr>
          <p:nvPr/>
        </p:nvCxnSpPr>
        <p:spPr>
          <a:xfrm flipV="1">
            <a:off x="4458511" y="4832286"/>
            <a:ext cx="0" cy="180019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/>
          <p:nvPr/>
        </p:nvCxnSpPr>
        <p:spPr>
          <a:xfrm flipV="1">
            <a:off x="4716016" y="5085184"/>
            <a:ext cx="0" cy="14401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/>
          <p:nvPr/>
        </p:nvCxnSpPr>
        <p:spPr>
          <a:xfrm>
            <a:off x="4716016" y="5085184"/>
            <a:ext cx="165618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56"/>
          <p:cNvCxnSpPr/>
          <p:nvPr/>
        </p:nvCxnSpPr>
        <p:spPr>
          <a:xfrm flipV="1">
            <a:off x="6372200" y="5085184"/>
            <a:ext cx="0" cy="14401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necteur droit avec flèche 59"/>
          <p:cNvCxnSpPr/>
          <p:nvPr/>
        </p:nvCxnSpPr>
        <p:spPr>
          <a:xfrm flipV="1">
            <a:off x="6012160" y="4832286"/>
            <a:ext cx="0" cy="252898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necteur droit avec flèche 61"/>
          <p:cNvCxnSpPr/>
          <p:nvPr/>
        </p:nvCxnSpPr>
        <p:spPr>
          <a:xfrm flipV="1">
            <a:off x="6012160" y="3715291"/>
            <a:ext cx="0" cy="46364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63"/>
          <p:cNvCxnSpPr/>
          <p:nvPr/>
        </p:nvCxnSpPr>
        <p:spPr>
          <a:xfrm flipV="1">
            <a:off x="2555776" y="4041938"/>
            <a:ext cx="0" cy="14401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cteur droit 64"/>
          <p:cNvCxnSpPr/>
          <p:nvPr/>
        </p:nvCxnSpPr>
        <p:spPr>
          <a:xfrm>
            <a:off x="2555776" y="4041938"/>
            <a:ext cx="223224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cteur droit 65"/>
          <p:cNvCxnSpPr/>
          <p:nvPr/>
        </p:nvCxnSpPr>
        <p:spPr>
          <a:xfrm flipV="1">
            <a:off x="4788024" y="4041938"/>
            <a:ext cx="0" cy="14401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eur droit avec flèche 66"/>
          <p:cNvCxnSpPr/>
          <p:nvPr/>
        </p:nvCxnSpPr>
        <p:spPr>
          <a:xfrm flipV="1">
            <a:off x="4427984" y="3789040"/>
            <a:ext cx="0" cy="252898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eur droit 70"/>
          <p:cNvCxnSpPr/>
          <p:nvPr/>
        </p:nvCxnSpPr>
        <p:spPr>
          <a:xfrm>
            <a:off x="4427984" y="2889810"/>
            <a:ext cx="158417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cteur droit avec flèche 72"/>
          <p:cNvCxnSpPr/>
          <p:nvPr/>
        </p:nvCxnSpPr>
        <p:spPr>
          <a:xfrm flipV="1">
            <a:off x="5220072" y="2564904"/>
            <a:ext cx="0" cy="32490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necteur droit avec flèche 75"/>
          <p:cNvCxnSpPr>
            <a:stCxn id="14" idx="1"/>
            <a:endCxn id="13" idx="3"/>
          </p:cNvCxnSpPr>
          <p:nvPr/>
        </p:nvCxnSpPr>
        <p:spPr>
          <a:xfrm flipH="1">
            <a:off x="3549246" y="3392126"/>
            <a:ext cx="291720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necteur droit avec flèche 79"/>
          <p:cNvCxnSpPr/>
          <p:nvPr/>
        </p:nvCxnSpPr>
        <p:spPr>
          <a:xfrm flipV="1">
            <a:off x="2555776" y="2491155"/>
            <a:ext cx="0" cy="577805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eur droit 81"/>
          <p:cNvCxnSpPr>
            <a:stCxn id="16" idx="0"/>
          </p:cNvCxnSpPr>
          <p:nvPr/>
        </p:nvCxnSpPr>
        <p:spPr>
          <a:xfrm flipV="1">
            <a:off x="2692471" y="1700808"/>
            <a:ext cx="3660" cy="14401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necteur droit 82"/>
          <p:cNvCxnSpPr/>
          <p:nvPr/>
        </p:nvCxnSpPr>
        <p:spPr>
          <a:xfrm>
            <a:off x="2699792" y="1700808"/>
            <a:ext cx="25202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necteur droit 83"/>
          <p:cNvCxnSpPr/>
          <p:nvPr/>
        </p:nvCxnSpPr>
        <p:spPr>
          <a:xfrm flipV="1">
            <a:off x="5220072" y="1700808"/>
            <a:ext cx="0" cy="14401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necteur droit avec flèche 84"/>
          <p:cNvCxnSpPr/>
          <p:nvPr/>
        </p:nvCxnSpPr>
        <p:spPr>
          <a:xfrm flipV="1">
            <a:off x="3995936" y="1414518"/>
            <a:ext cx="0" cy="28629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ZoneTexte 91"/>
          <p:cNvSpPr txBox="1"/>
          <p:nvPr/>
        </p:nvSpPr>
        <p:spPr>
          <a:xfrm>
            <a:off x="7020272" y="287070"/>
            <a:ext cx="218098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 </a:t>
            </a:r>
            <a:r>
              <a:rPr lang="fr-FR" sz="1400" dirty="0" err="1" smtClean="0">
                <a:solidFill>
                  <a:schemeClr val="bg1"/>
                </a:solidFill>
              </a:rPr>
              <a:t>Convertino</a:t>
            </a:r>
            <a:r>
              <a:rPr lang="fr-FR" sz="1400" dirty="0" smtClean="0">
                <a:solidFill>
                  <a:schemeClr val="bg1"/>
                </a:solidFill>
              </a:rPr>
              <a:t> (1991)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 smtClean="0">
                <a:solidFill>
                  <a:schemeClr val="bg1"/>
                </a:solidFill>
              </a:rPr>
              <a:t>2 </a:t>
            </a:r>
            <a:r>
              <a:rPr lang="fr-FR" sz="1400" dirty="0" err="1" smtClean="0">
                <a:solidFill>
                  <a:schemeClr val="bg1"/>
                </a:solidFill>
              </a:rPr>
              <a:t>Scheurer</a:t>
            </a:r>
            <a:r>
              <a:rPr lang="fr-FR" sz="1400" dirty="0" smtClean="0">
                <a:solidFill>
                  <a:schemeClr val="bg1"/>
                </a:solidFill>
              </a:rPr>
              <a:t> et </a:t>
            </a:r>
            <a:r>
              <a:rPr lang="fr-FR" sz="1400" dirty="0" err="1" smtClean="0">
                <a:solidFill>
                  <a:schemeClr val="bg1"/>
                </a:solidFill>
              </a:rPr>
              <a:t>Tipton</a:t>
            </a:r>
            <a:r>
              <a:rPr lang="fr-FR" sz="1400" dirty="0" smtClean="0">
                <a:solidFill>
                  <a:schemeClr val="bg1"/>
                </a:solidFill>
              </a:rPr>
              <a:t> (1977)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 smtClean="0">
                <a:solidFill>
                  <a:schemeClr val="bg1"/>
                </a:solidFill>
              </a:rPr>
              <a:t>3 </a:t>
            </a:r>
            <a:r>
              <a:rPr lang="fr-FR" sz="1400" dirty="0" err="1" smtClean="0">
                <a:solidFill>
                  <a:schemeClr val="bg1"/>
                </a:solidFill>
              </a:rPr>
              <a:t>Ehsani</a:t>
            </a:r>
            <a:r>
              <a:rPr lang="fr-FR" sz="1400" dirty="0" smtClean="0">
                <a:solidFill>
                  <a:schemeClr val="bg1"/>
                </a:solidFill>
              </a:rPr>
              <a:t> et al. (1978)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 smtClean="0">
                <a:solidFill>
                  <a:schemeClr val="bg1"/>
                </a:solidFill>
              </a:rPr>
              <a:t>4 </a:t>
            </a:r>
            <a:r>
              <a:rPr lang="fr-FR" sz="1400" dirty="0" err="1" smtClean="0">
                <a:solidFill>
                  <a:schemeClr val="bg1"/>
                </a:solidFill>
              </a:rPr>
              <a:t>Scheurer</a:t>
            </a:r>
            <a:r>
              <a:rPr lang="fr-FR" sz="1400" dirty="0" smtClean="0">
                <a:solidFill>
                  <a:schemeClr val="bg1"/>
                </a:solidFill>
              </a:rPr>
              <a:t> (1973)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 smtClean="0">
                <a:solidFill>
                  <a:schemeClr val="bg1"/>
                </a:solidFill>
              </a:rPr>
              <a:t>5 </a:t>
            </a:r>
            <a:r>
              <a:rPr lang="fr-FR" sz="1400" dirty="0" err="1" smtClean="0">
                <a:solidFill>
                  <a:schemeClr val="bg1"/>
                </a:solidFill>
              </a:rPr>
              <a:t>Clausen</a:t>
            </a:r>
            <a:r>
              <a:rPr lang="fr-FR" sz="1400" dirty="0" smtClean="0">
                <a:solidFill>
                  <a:schemeClr val="bg1"/>
                </a:solidFill>
              </a:rPr>
              <a:t> (1977)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 smtClean="0">
                <a:solidFill>
                  <a:schemeClr val="bg1"/>
                </a:solidFill>
              </a:rPr>
              <a:t>6 Brooks et al. (1996)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 smtClean="0">
                <a:solidFill>
                  <a:schemeClr val="bg1"/>
                </a:solidFill>
              </a:rPr>
              <a:t>7 </a:t>
            </a:r>
            <a:r>
              <a:rPr lang="fr-FR" sz="1400" dirty="0" err="1" smtClean="0">
                <a:solidFill>
                  <a:schemeClr val="bg1"/>
                </a:solidFill>
              </a:rPr>
              <a:t>Clausen</a:t>
            </a:r>
            <a:r>
              <a:rPr lang="fr-FR" sz="1400" dirty="0" smtClean="0">
                <a:solidFill>
                  <a:schemeClr val="bg1"/>
                </a:solidFill>
              </a:rPr>
              <a:t> (1973)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 smtClean="0">
                <a:solidFill>
                  <a:schemeClr val="bg1"/>
                </a:solidFill>
              </a:rPr>
              <a:t>8 Christensen (1931)</a:t>
            </a:r>
            <a:endParaRPr lang="fr-FR" sz="1400" dirty="0">
              <a:solidFill>
                <a:schemeClr val="bg1"/>
              </a:solidFill>
            </a:endParaRPr>
          </a:p>
        </p:txBody>
      </p:sp>
      <p:cxnSp>
        <p:nvCxnSpPr>
          <p:cNvPr id="96" name="Connecteur droit avec flèche 95"/>
          <p:cNvCxnSpPr/>
          <p:nvPr/>
        </p:nvCxnSpPr>
        <p:spPr>
          <a:xfrm flipV="1">
            <a:off x="3347864" y="487125"/>
            <a:ext cx="0" cy="19076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ZoneTexte 97"/>
          <p:cNvSpPr txBox="1"/>
          <p:nvPr/>
        </p:nvSpPr>
        <p:spPr>
          <a:xfrm>
            <a:off x="1394997" y="6588060"/>
            <a:ext cx="67328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i="1" dirty="0" smtClean="0">
                <a:solidFill>
                  <a:srgbClr val="FFFF00"/>
                </a:solidFill>
              </a:rPr>
              <a:t>D’après Chen et </a:t>
            </a:r>
            <a:r>
              <a:rPr lang="fr-FR" sz="1400" i="1" dirty="0" err="1" smtClean="0">
                <a:solidFill>
                  <a:srgbClr val="FFFF00"/>
                </a:solidFill>
              </a:rPr>
              <a:t>DiCarlo</a:t>
            </a:r>
            <a:r>
              <a:rPr lang="fr-FR" sz="1400" i="1" dirty="0" smtClean="0">
                <a:solidFill>
                  <a:srgbClr val="FFFF00"/>
                </a:solidFill>
              </a:rPr>
              <a:t> (modifié L. Bosquet). Sports Med Training </a:t>
            </a:r>
            <a:r>
              <a:rPr lang="fr-FR" sz="1400" i="1" dirty="0" err="1" smtClean="0">
                <a:solidFill>
                  <a:srgbClr val="FFFF00"/>
                </a:solidFill>
              </a:rPr>
              <a:t>Rehab</a:t>
            </a:r>
            <a:r>
              <a:rPr lang="fr-FR" sz="1400" i="1" dirty="0" smtClean="0">
                <a:solidFill>
                  <a:srgbClr val="FFFF00"/>
                </a:solidFill>
              </a:rPr>
              <a:t> 1997 ; 8 : 37-77</a:t>
            </a:r>
            <a:endParaRPr lang="fr-FR" sz="1400" i="1" dirty="0">
              <a:solidFill>
                <a:srgbClr val="FFFF00"/>
              </a:solidFill>
            </a:endParaRPr>
          </a:p>
        </p:txBody>
      </p:sp>
      <p:cxnSp>
        <p:nvCxnSpPr>
          <p:cNvPr id="105" name="Connecteur droit 104"/>
          <p:cNvCxnSpPr/>
          <p:nvPr/>
        </p:nvCxnSpPr>
        <p:spPr>
          <a:xfrm flipV="1">
            <a:off x="4427984" y="2889810"/>
            <a:ext cx="0" cy="1791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cteur droit 108"/>
          <p:cNvCxnSpPr/>
          <p:nvPr/>
        </p:nvCxnSpPr>
        <p:spPr>
          <a:xfrm flipV="1">
            <a:off x="6012160" y="2889810"/>
            <a:ext cx="0" cy="1791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ZoneTexte 50"/>
          <p:cNvSpPr txBox="1"/>
          <p:nvPr/>
        </p:nvSpPr>
        <p:spPr>
          <a:xfrm>
            <a:off x="35496" y="3070701"/>
            <a:ext cx="1252972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alibri"/>
              </a:rPr>
              <a:t>↑Capacité </a:t>
            </a:r>
          </a:p>
          <a:p>
            <a:r>
              <a:rPr lang="fr-FR" dirty="0" smtClean="0">
                <a:solidFill>
                  <a:schemeClr val="bg1"/>
                </a:solidFill>
                <a:latin typeface="Calibri"/>
              </a:rPr>
              <a:t>Oxydative </a:t>
            </a:r>
          </a:p>
          <a:p>
            <a:r>
              <a:rPr lang="fr-FR" dirty="0" smtClean="0">
                <a:solidFill>
                  <a:schemeClr val="bg1"/>
                </a:solidFill>
                <a:latin typeface="Calibri"/>
              </a:rPr>
              <a:t>du muscle </a:t>
            </a:r>
            <a:endParaRPr lang="fr-FR" dirty="0">
              <a:solidFill>
                <a:schemeClr val="bg1"/>
              </a:solidFill>
            </a:endParaRPr>
          </a:p>
        </p:txBody>
      </p:sp>
      <p:cxnSp>
        <p:nvCxnSpPr>
          <p:cNvPr id="22" name="Connecteur droit avec flèche 21"/>
          <p:cNvCxnSpPr/>
          <p:nvPr/>
        </p:nvCxnSpPr>
        <p:spPr>
          <a:xfrm flipV="1">
            <a:off x="611560" y="2491154"/>
            <a:ext cx="0" cy="579547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35496" y="980728"/>
            <a:ext cx="1564852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↓flux sanguin 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dans le muscle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1835696" y="1043444"/>
            <a:ext cx="1303562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↑(A – V) </a:t>
            </a:r>
            <a:r>
              <a:rPr lang="fr-FR" dirty="0">
                <a:solidFill>
                  <a:schemeClr val="bg1"/>
                </a:solidFill>
              </a:rPr>
              <a:t>O</a:t>
            </a:r>
            <a:r>
              <a:rPr lang="fr-FR" baseline="-25000" dirty="0">
                <a:solidFill>
                  <a:schemeClr val="bg1"/>
                </a:solidFill>
              </a:rPr>
              <a:t>2</a:t>
            </a:r>
            <a:endParaRPr lang="fr-FR" dirty="0">
              <a:solidFill>
                <a:schemeClr val="bg1"/>
              </a:solidFill>
            </a:endParaRPr>
          </a:p>
        </p:txBody>
      </p:sp>
      <p:cxnSp>
        <p:nvCxnSpPr>
          <p:cNvPr id="39" name="Connecteur droit 38"/>
          <p:cNvCxnSpPr/>
          <p:nvPr/>
        </p:nvCxnSpPr>
        <p:spPr>
          <a:xfrm>
            <a:off x="1187624" y="893911"/>
            <a:ext cx="0" cy="8681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>
            <a:endCxn id="25" idx="0"/>
          </p:cNvCxnSpPr>
          <p:nvPr/>
        </p:nvCxnSpPr>
        <p:spPr>
          <a:xfrm>
            <a:off x="2487477" y="893911"/>
            <a:ext cx="0" cy="14953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45"/>
          <p:cNvCxnSpPr/>
          <p:nvPr/>
        </p:nvCxnSpPr>
        <p:spPr>
          <a:xfrm>
            <a:off x="5148064" y="692696"/>
            <a:ext cx="0" cy="28803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avec flèche 55"/>
          <p:cNvCxnSpPr/>
          <p:nvPr/>
        </p:nvCxnSpPr>
        <p:spPr>
          <a:xfrm flipV="1">
            <a:off x="611560" y="1627059"/>
            <a:ext cx="0" cy="21776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cteur droit 58"/>
          <p:cNvCxnSpPr/>
          <p:nvPr/>
        </p:nvCxnSpPr>
        <p:spPr>
          <a:xfrm flipV="1">
            <a:off x="1187624" y="893911"/>
            <a:ext cx="1299853" cy="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cteur droit 76"/>
          <p:cNvCxnSpPr/>
          <p:nvPr/>
        </p:nvCxnSpPr>
        <p:spPr>
          <a:xfrm>
            <a:off x="1837550" y="692696"/>
            <a:ext cx="331051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necteur droit 80"/>
          <p:cNvCxnSpPr/>
          <p:nvPr/>
        </p:nvCxnSpPr>
        <p:spPr>
          <a:xfrm flipH="1">
            <a:off x="1835696" y="692696"/>
            <a:ext cx="1854" cy="20862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Connecteur droit avec flèche 101"/>
          <p:cNvCxnSpPr/>
          <p:nvPr/>
        </p:nvCxnSpPr>
        <p:spPr>
          <a:xfrm>
            <a:off x="1619672" y="1268760"/>
            <a:ext cx="221527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525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"/>
                            </p:stCondLst>
                            <p:childTnLst>
                              <p:par>
                                <p:cTn id="1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00"/>
                            </p:stCondLst>
                            <p:childTnLst>
                              <p:par>
                                <p:cTn id="1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50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500"/>
                            </p:stCondLst>
                            <p:childTnLst>
                              <p:par>
                                <p:cTn id="1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00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500"/>
                            </p:stCondLst>
                            <p:childTnLst>
                              <p:par>
                                <p:cTn id="2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51" grpId="0" animBg="1"/>
      <p:bldP spid="23" grpId="0" animBg="1"/>
      <p:bldP spid="2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78067" y="107340"/>
            <a:ext cx="7438349" cy="40011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</a:rPr>
              <a:t>Augmentation du VO</a:t>
            </a:r>
            <a:r>
              <a:rPr lang="fr-FR" sz="2000" baseline="-25000" dirty="0" smtClean="0">
                <a:solidFill>
                  <a:schemeClr val="bg1"/>
                </a:solidFill>
              </a:rPr>
              <a:t>2</a:t>
            </a:r>
            <a:r>
              <a:rPr lang="fr-FR" sz="2000" dirty="0" smtClean="0">
                <a:solidFill>
                  <a:schemeClr val="bg1"/>
                </a:solidFill>
              </a:rPr>
              <a:t>max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78067" y="6093296"/>
            <a:ext cx="7438349" cy="40011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</a:rPr>
              <a:t>Entraînement en endurance</a:t>
            </a:r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16096" y="836712"/>
            <a:ext cx="2880320" cy="369332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↓ </a:t>
            </a:r>
            <a:r>
              <a:rPr lang="fr-FR" dirty="0">
                <a:solidFill>
                  <a:schemeClr val="bg1"/>
                </a:solidFill>
              </a:rPr>
              <a:t>t</a:t>
            </a:r>
            <a:r>
              <a:rPr lang="fr-FR" dirty="0" smtClean="0">
                <a:solidFill>
                  <a:schemeClr val="bg1"/>
                </a:solidFill>
              </a:rPr>
              <a:t>onus vagal à l’effort max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984448" y="862553"/>
            <a:ext cx="4331968" cy="369332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↑ Débit cardiaque maximal  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68001" y="1691516"/>
            <a:ext cx="2036327" cy="369332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↘ FC maximale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264367" y="1700808"/>
            <a:ext cx="5052049" cy="369332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↑ VES maximal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68001" y="2420888"/>
            <a:ext cx="2036327" cy="64633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Transmission signal 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sympathique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336376" y="2420888"/>
            <a:ext cx="1672446" cy="64633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Stimulation des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barorécepteurs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5208584" y="2420888"/>
            <a:ext cx="1513491" cy="369332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↑ p</a:t>
            </a:r>
            <a:r>
              <a:rPr lang="fr-FR" dirty="0" smtClean="0">
                <a:solidFill>
                  <a:schemeClr val="bg1"/>
                </a:solidFill>
              </a:rPr>
              <a:t>ré-charge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6792760" y="2422629"/>
            <a:ext cx="1523656" cy="64633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↓résidu post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systolique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868001" y="3429000"/>
            <a:ext cx="2108335" cy="120032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↑densité et nombre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de récepteurs </a:t>
            </a:r>
          </a:p>
          <a:p>
            <a:pPr algn="ctr"/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fr-FR" dirty="0" smtClean="0">
                <a:solidFill>
                  <a:schemeClr val="bg1"/>
                </a:solidFill>
              </a:rPr>
              <a:t> adrénergique</a:t>
            </a:r>
          </a:p>
          <a:p>
            <a:pPr algn="ctr"/>
            <a:r>
              <a:rPr lang="fr-FR" dirty="0">
                <a:solidFill>
                  <a:schemeClr val="bg1"/>
                </a:solidFill>
              </a:rPr>
              <a:t>d</a:t>
            </a:r>
            <a:r>
              <a:rPr lang="fr-FR" dirty="0" smtClean="0">
                <a:solidFill>
                  <a:schemeClr val="bg1"/>
                </a:solidFill>
              </a:rPr>
              <a:t>u myocarde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3336376" y="3429000"/>
            <a:ext cx="1592103" cy="92333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↑ </a:t>
            </a:r>
            <a:r>
              <a:rPr lang="fr-FR" dirty="0" smtClean="0">
                <a:solidFill>
                  <a:schemeClr val="bg1"/>
                </a:solidFill>
              </a:rPr>
              <a:t>Dimensions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ventricule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gauche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5208584" y="3429000"/>
            <a:ext cx="1132554" cy="64633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↑ </a:t>
            </a:r>
            <a:r>
              <a:rPr lang="fr-FR" dirty="0" smtClean="0">
                <a:solidFill>
                  <a:schemeClr val="bg1"/>
                </a:solidFill>
              </a:rPr>
              <a:t>Retour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veineux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6576736" y="3430741"/>
            <a:ext cx="1739680" cy="64633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↑ </a:t>
            </a:r>
            <a:r>
              <a:rPr lang="fr-FR" dirty="0" smtClean="0">
                <a:solidFill>
                  <a:schemeClr val="bg1"/>
                </a:solidFill>
              </a:rPr>
              <a:t>contractilité </a:t>
            </a:r>
          </a:p>
          <a:p>
            <a:r>
              <a:rPr lang="fr-FR" dirty="0">
                <a:solidFill>
                  <a:schemeClr val="bg1"/>
                </a:solidFill>
              </a:rPr>
              <a:t>d</a:t>
            </a:r>
            <a:r>
              <a:rPr lang="fr-FR" dirty="0" smtClean="0">
                <a:solidFill>
                  <a:schemeClr val="bg1"/>
                </a:solidFill>
              </a:rPr>
              <a:t>u myocarde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878068" y="4869160"/>
            <a:ext cx="1452770" cy="92333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Stimulation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sympathique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maximale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36376" y="4869160"/>
            <a:ext cx="1368152" cy="936104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↑</a:t>
            </a:r>
            <a:r>
              <a:rPr lang="fr-FR" dirty="0"/>
              <a:t> </a:t>
            </a:r>
            <a:r>
              <a:rPr lang="fr-FR" dirty="0" smtClean="0"/>
              <a:t>Volémie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208584" y="4869160"/>
            <a:ext cx="1161859" cy="936104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 Loi Frank-</a:t>
            </a:r>
            <a:r>
              <a:rPr lang="fr-FR" dirty="0" err="1" smtClean="0"/>
              <a:t>Starling</a:t>
            </a:r>
            <a:endParaRPr lang="fr-FR" dirty="0" smtClean="0"/>
          </a:p>
        </p:txBody>
      </p:sp>
      <p:sp>
        <p:nvSpPr>
          <p:cNvPr id="24" name="Rectangle 23"/>
          <p:cNvSpPr/>
          <p:nvPr/>
        </p:nvSpPr>
        <p:spPr>
          <a:xfrm>
            <a:off x="6648744" y="4869160"/>
            <a:ext cx="1667672" cy="936104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↑</a:t>
            </a:r>
            <a:r>
              <a:rPr lang="fr-FR" dirty="0"/>
              <a:t> </a:t>
            </a:r>
            <a:r>
              <a:rPr lang="fr-FR" dirty="0" smtClean="0"/>
              <a:t>Capacité oxydative du myocarde</a:t>
            </a:r>
          </a:p>
        </p:txBody>
      </p:sp>
      <p:cxnSp>
        <p:nvCxnSpPr>
          <p:cNvPr id="26" name="Connecteur droit avec flèche 25"/>
          <p:cNvCxnSpPr>
            <a:stCxn id="22" idx="3"/>
            <a:endCxn id="23" idx="1"/>
          </p:cNvCxnSpPr>
          <p:nvPr/>
        </p:nvCxnSpPr>
        <p:spPr>
          <a:xfrm>
            <a:off x="4704528" y="5337212"/>
            <a:ext cx="504056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>
          <a:xfrm flipV="1">
            <a:off x="5856656" y="4689140"/>
            <a:ext cx="0" cy="18002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 flipV="1">
            <a:off x="7944887" y="4689140"/>
            <a:ext cx="1" cy="18002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/>
          <p:cNvCxnSpPr/>
          <p:nvPr/>
        </p:nvCxnSpPr>
        <p:spPr>
          <a:xfrm>
            <a:off x="5856656" y="4689140"/>
            <a:ext cx="208823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/>
          <p:nvPr/>
        </p:nvCxnSpPr>
        <p:spPr>
          <a:xfrm flipV="1">
            <a:off x="7440832" y="4077072"/>
            <a:ext cx="0" cy="612068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35"/>
          <p:cNvCxnSpPr/>
          <p:nvPr/>
        </p:nvCxnSpPr>
        <p:spPr>
          <a:xfrm>
            <a:off x="4020452" y="4581128"/>
            <a:ext cx="169218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/>
          <p:cNvCxnSpPr/>
          <p:nvPr/>
        </p:nvCxnSpPr>
        <p:spPr>
          <a:xfrm flipV="1">
            <a:off x="5712640" y="4077072"/>
            <a:ext cx="0" cy="50405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avec flèche 48"/>
          <p:cNvCxnSpPr>
            <a:stCxn id="22" idx="0"/>
          </p:cNvCxnSpPr>
          <p:nvPr/>
        </p:nvCxnSpPr>
        <p:spPr>
          <a:xfrm flipV="1">
            <a:off x="4020452" y="4383106"/>
            <a:ext cx="0" cy="48605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avec flèche 53"/>
          <p:cNvCxnSpPr>
            <a:endCxn id="21" idx="2"/>
          </p:cNvCxnSpPr>
          <p:nvPr/>
        </p:nvCxnSpPr>
        <p:spPr>
          <a:xfrm flipH="1" flipV="1">
            <a:off x="1604453" y="5792490"/>
            <a:ext cx="1865" cy="30080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avec flèche 54"/>
          <p:cNvCxnSpPr/>
          <p:nvPr/>
        </p:nvCxnSpPr>
        <p:spPr>
          <a:xfrm flipV="1">
            <a:off x="4038454" y="5837202"/>
            <a:ext cx="0" cy="25609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avec flèche 55"/>
          <p:cNvCxnSpPr/>
          <p:nvPr/>
        </p:nvCxnSpPr>
        <p:spPr>
          <a:xfrm flipV="1">
            <a:off x="7152800" y="5837202"/>
            <a:ext cx="0" cy="25609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cteur droit avec flèche 65"/>
          <p:cNvCxnSpPr>
            <a:stCxn id="21" idx="0"/>
          </p:cNvCxnSpPr>
          <p:nvPr/>
        </p:nvCxnSpPr>
        <p:spPr>
          <a:xfrm flipV="1">
            <a:off x="1604453" y="4629329"/>
            <a:ext cx="0" cy="239831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eur droit avec flèche 66"/>
          <p:cNvCxnSpPr/>
          <p:nvPr/>
        </p:nvCxnSpPr>
        <p:spPr>
          <a:xfrm flipV="1">
            <a:off x="1610049" y="3067220"/>
            <a:ext cx="1" cy="36178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eur droit avec flèche 70"/>
          <p:cNvCxnSpPr/>
          <p:nvPr/>
        </p:nvCxnSpPr>
        <p:spPr>
          <a:xfrm flipV="1">
            <a:off x="1608184" y="2060848"/>
            <a:ext cx="1" cy="36178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cteur droit avec flèche 72"/>
          <p:cNvCxnSpPr/>
          <p:nvPr/>
        </p:nvCxnSpPr>
        <p:spPr>
          <a:xfrm flipH="1">
            <a:off x="1610049" y="1231885"/>
            <a:ext cx="1" cy="468923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necteur droit avec flèche 73"/>
          <p:cNvCxnSpPr/>
          <p:nvPr/>
        </p:nvCxnSpPr>
        <p:spPr>
          <a:xfrm flipV="1">
            <a:off x="7440831" y="3068960"/>
            <a:ext cx="1" cy="36178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cteur droit avec flèche 76"/>
          <p:cNvCxnSpPr/>
          <p:nvPr/>
        </p:nvCxnSpPr>
        <p:spPr>
          <a:xfrm flipV="1">
            <a:off x="5712640" y="2780928"/>
            <a:ext cx="0" cy="63878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eur droit 81"/>
          <p:cNvCxnSpPr/>
          <p:nvPr/>
        </p:nvCxnSpPr>
        <p:spPr>
          <a:xfrm flipV="1">
            <a:off x="3984448" y="3248110"/>
            <a:ext cx="0" cy="18263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necteur droit 83"/>
          <p:cNvCxnSpPr/>
          <p:nvPr/>
        </p:nvCxnSpPr>
        <p:spPr>
          <a:xfrm>
            <a:off x="3984448" y="3248110"/>
            <a:ext cx="174062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avec flèche 85"/>
          <p:cNvCxnSpPr/>
          <p:nvPr/>
        </p:nvCxnSpPr>
        <p:spPr>
          <a:xfrm flipH="1">
            <a:off x="5008822" y="2636912"/>
            <a:ext cx="199762" cy="174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necteur droit avec flèche 87"/>
          <p:cNvCxnSpPr/>
          <p:nvPr/>
        </p:nvCxnSpPr>
        <p:spPr>
          <a:xfrm flipH="1" flipV="1">
            <a:off x="2112240" y="2070140"/>
            <a:ext cx="1296144" cy="350748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necteur droit 90"/>
          <p:cNvCxnSpPr/>
          <p:nvPr/>
        </p:nvCxnSpPr>
        <p:spPr>
          <a:xfrm flipV="1">
            <a:off x="2227676" y="1450930"/>
            <a:ext cx="3484964" cy="87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Connecteur droit 93"/>
          <p:cNvCxnSpPr/>
          <p:nvPr/>
        </p:nvCxnSpPr>
        <p:spPr>
          <a:xfrm>
            <a:off x="2227676" y="1451800"/>
            <a:ext cx="0" cy="2490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94"/>
          <p:cNvCxnSpPr/>
          <p:nvPr/>
        </p:nvCxnSpPr>
        <p:spPr>
          <a:xfrm>
            <a:off x="5712640" y="1451800"/>
            <a:ext cx="0" cy="2490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necteur droit avec flèche 96"/>
          <p:cNvCxnSpPr/>
          <p:nvPr/>
        </p:nvCxnSpPr>
        <p:spPr>
          <a:xfrm flipV="1">
            <a:off x="4344488" y="1231885"/>
            <a:ext cx="0" cy="234461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Connecteur droit 105"/>
          <p:cNvCxnSpPr>
            <a:stCxn id="11" idx="3"/>
          </p:cNvCxnSpPr>
          <p:nvPr/>
        </p:nvCxnSpPr>
        <p:spPr>
          <a:xfrm>
            <a:off x="2904328" y="1876182"/>
            <a:ext cx="21602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cteur droit 108"/>
          <p:cNvCxnSpPr/>
          <p:nvPr/>
        </p:nvCxnSpPr>
        <p:spPr>
          <a:xfrm>
            <a:off x="3120352" y="1885474"/>
            <a:ext cx="0" cy="35626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necteur droit 110"/>
          <p:cNvCxnSpPr/>
          <p:nvPr/>
        </p:nvCxnSpPr>
        <p:spPr>
          <a:xfrm flipV="1">
            <a:off x="3120352" y="2241738"/>
            <a:ext cx="2592288" cy="377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Connecteur droit avec flèche 112"/>
          <p:cNvCxnSpPr/>
          <p:nvPr/>
        </p:nvCxnSpPr>
        <p:spPr>
          <a:xfrm flipH="1">
            <a:off x="5700212" y="2245514"/>
            <a:ext cx="12428" cy="17537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onnecteur droit avec flèche 114"/>
          <p:cNvCxnSpPr/>
          <p:nvPr/>
        </p:nvCxnSpPr>
        <p:spPr>
          <a:xfrm flipV="1">
            <a:off x="4704528" y="507451"/>
            <a:ext cx="0" cy="329261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Connecteur droit 117"/>
          <p:cNvCxnSpPr/>
          <p:nvPr/>
        </p:nvCxnSpPr>
        <p:spPr>
          <a:xfrm flipV="1">
            <a:off x="1464168" y="1349115"/>
            <a:ext cx="216024" cy="1018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Connecteur droit 118"/>
          <p:cNvCxnSpPr/>
          <p:nvPr/>
        </p:nvCxnSpPr>
        <p:spPr>
          <a:xfrm flipV="1">
            <a:off x="1464168" y="1454977"/>
            <a:ext cx="216024" cy="1018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Connecteur droit 120"/>
          <p:cNvCxnSpPr/>
          <p:nvPr/>
        </p:nvCxnSpPr>
        <p:spPr>
          <a:xfrm>
            <a:off x="5064568" y="2245514"/>
            <a:ext cx="0" cy="2911678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Connecteur droit avec flèche 123"/>
          <p:cNvCxnSpPr/>
          <p:nvPr/>
        </p:nvCxnSpPr>
        <p:spPr>
          <a:xfrm>
            <a:off x="5064568" y="5157192"/>
            <a:ext cx="144016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Connecteur droit 125"/>
          <p:cNvCxnSpPr>
            <a:stCxn id="15" idx="0"/>
          </p:cNvCxnSpPr>
          <p:nvPr/>
        </p:nvCxnSpPr>
        <p:spPr>
          <a:xfrm flipH="1" flipV="1">
            <a:off x="5965329" y="2241738"/>
            <a:ext cx="1" cy="1791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Connecteur droit 127"/>
          <p:cNvCxnSpPr/>
          <p:nvPr/>
        </p:nvCxnSpPr>
        <p:spPr>
          <a:xfrm flipH="1" flipV="1">
            <a:off x="7368824" y="2241738"/>
            <a:ext cx="1" cy="1791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Connecteur droit 129"/>
          <p:cNvCxnSpPr/>
          <p:nvPr/>
        </p:nvCxnSpPr>
        <p:spPr>
          <a:xfrm flipV="1">
            <a:off x="5965330" y="2241738"/>
            <a:ext cx="1422653" cy="377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Connecteur droit avec flèche 132"/>
          <p:cNvCxnSpPr/>
          <p:nvPr/>
        </p:nvCxnSpPr>
        <p:spPr>
          <a:xfrm flipV="1">
            <a:off x="6576736" y="2070140"/>
            <a:ext cx="0" cy="17537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ZoneTexte 61"/>
          <p:cNvSpPr txBox="1"/>
          <p:nvPr/>
        </p:nvSpPr>
        <p:spPr>
          <a:xfrm>
            <a:off x="3635896" y="6525344"/>
            <a:ext cx="21771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i="1" dirty="0" smtClean="0">
                <a:solidFill>
                  <a:schemeClr val="bg1"/>
                </a:solidFill>
              </a:rPr>
              <a:t>D’après L. Bosquet et al.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89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000"/>
                            </p:stCondLst>
                            <p:childTnLst>
                              <p:par>
                                <p:cTn id="2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04" t="24550" r="30000" b="12805"/>
          <a:stretch/>
        </p:blipFill>
        <p:spPr bwMode="auto">
          <a:xfrm>
            <a:off x="1046138" y="188640"/>
            <a:ext cx="7054254" cy="619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987824" y="6414691"/>
            <a:ext cx="2550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Remerciements à F. Carré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03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08" t="26719" r="43344" b="7836"/>
          <a:stretch/>
        </p:blipFill>
        <p:spPr bwMode="auto">
          <a:xfrm>
            <a:off x="35496" y="70003"/>
            <a:ext cx="2880466" cy="676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21801" y="620687"/>
            <a:ext cx="5922199" cy="4462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Physiologie 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l’appareil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circulatoire</a:t>
            </a:r>
          </a:p>
          <a:p>
            <a:endParaRPr lang="fr-F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sang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fr-F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œur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vaisseaux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Mécanismes d’adaptation à l’effort</a:t>
            </a: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fréquence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cardiaque</a:t>
            </a:r>
          </a:p>
          <a:p>
            <a:endParaRPr lang="fr-F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utilisation et ses limites en sport</a:t>
            </a:r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Flèche droite 2"/>
          <p:cNvSpPr/>
          <p:nvPr/>
        </p:nvSpPr>
        <p:spPr>
          <a:xfrm>
            <a:off x="2761507" y="3789040"/>
            <a:ext cx="489204" cy="25202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4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362" name="Text Box 2"/>
          <p:cNvSpPr txBox="1">
            <a:spLocks noChangeArrowheads="1"/>
          </p:cNvSpPr>
          <p:nvPr/>
        </p:nvSpPr>
        <p:spPr bwMode="auto">
          <a:xfrm>
            <a:off x="2117725" y="3008138"/>
            <a:ext cx="260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/>
              <a:t> </a:t>
            </a:r>
          </a:p>
        </p:txBody>
      </p:sp>
      <p:grpSp>
        <p:nvGrpSpPr>
          <p:cNvPr id="527363" name="Group 3"/>
          <p:cNvGrpSpPr>
            <a:grpSpLocks/>
          </p:cNvGrpSpPr>
          <p:nvPr/>
        </p:nvGrpSpPr>
        <p:grpSpPr bwMode="auto">
          <a:xfrm>
            <a:off x="990600" y="604663"/>
            <a:ext cx="6781800" cy="6208713"/>
            <a:chOff x="624" y="144"/>
            <a:chExt cx="4279" cy="3911"/>
          </a:xfrm>
        </p:grpSpPr>
        <p:pic>
          <p:nvPicPr>
            <p:cNvPr id="52736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44"/>
              <a:ext cx="4279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736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634"/>
              <a:ext cx="4279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7366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124"/>
              <a:ext cx="4279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7367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614"/>
              <a:ext cx="4279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7368" name="Picture 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2105"/>
              <a:ext cx="4279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7369" name="Picture 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2595"/>
              <a:ext cx="4279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7370" name="Picture 1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3085"/>
              <a:ext cx="4279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7371" name="Picture 1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3575"/>
              <a:ext cx="4279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27372" name="Rectangle 12"/>
          <p:cNvSpPr>
            <a:spLocks noChangeArrowheads="1"/>
          </p:cNvSpPr>
          <p:nvPr/>
        </p:nvSpPr>
        <p:spPr bwMode="auto">
          <a:xfrm>
            <a:off x="4089400" y="1120601"/>
            <a:ext cx="2760663" cy="7667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73" name="Rectangle 13"/>
          <p:cNvSpPr>
            <a:spLocks noChangeArrowheads="1"/>
          </p:cNvSpPr>
          <p:nvPr/>
        </p:nvSpPr>
        <p:spPr bwMode="auto">
          <a:xfrm>
            <a:off x="4351338" y="1273001"/>
            <a:ext cx="238442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 dirty="0">
                <a:solidFill>
                  <a:srgbClr val="000000"/>
                </a:solidFill>
                <a:latin typeface="Arial" pitchFamily="34" charset="0"/>
              </a:rPr>
              <a:t>Y = 205 - 0.67X,   n = 184</a:t>
            </a:r>
            <a:endParaRPr lang="fr-FR" dirty="0"/>
          </a:p>
        </p:txBody>
      </p:sp>
      <p:sp>
        <p:nvSpPr>
          <p:cNvPr id="527374" name="Rectangle 14"/>
          <p:cNvSpPr>
            <a:spLocks noChangeArrowheads="1"/>
          </p:cNvSpPr>
          <p:nvPr/>
        </p:nvSpPr>
        <p:spPr bwMode="auto">
          <a:xfrm>
            <a:off x="4549775" y="1511126"/>
            <a:ext cx="9540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 dirty="0">
                <a:solidFill>
                  <a:srgbClr val="000000"/>
                </a:solidFill>
                <a:latin typeface="Arial" pitchFamily="34" charset="0"/>
              </a:rPr>
              <a:t>r = 0.66,  </a:t>
            </a:r>
            <a:endParaRPr lang="fr-FR" dirty="0"/>
          </a:p>
        </p:txBody>
      </p:sp>
      <p:sp>
        <p:nvSpPr>
          <p:cNvPr id="527375" name="Rectangle 15"/>
          <p:cNvSpPr>
            <a:spLocks noChangeArrowheads="1"/>
          </p:cNvSpPr>
          <p:nvPr/>
        </p:nvSpPr>
        <p:spPr bwMode="auto">
          <a:xfrm>
            <a:off x="5387975" y="1511126"/>
            <a:ext cx="4175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>
                <a:solidFill>
                  <a:srgbClr val="000000"/>
                </a:solidFill>
                <a:latin typeface="Arial" pitchFamily="34" charset="0"/>
              </a:rPr>
              <a:t> Syx</a:t>
            </a:r>
            <a:endParaRPr lang="fr-FR"/>
          </a:p>
        </p:txBody>
      </p:sp>
      <p:sp>
        <p:nvSpPr>
          <p:cNvPr id="527376" name="Rectangle 16"/>
          <p:cNvSpPr>
            <a:spLocks noChangeArrowheads="1"/>
          </p:cNvSpPr>
          <p:nvPr/>
        </p:nvSpPr>
        <p:spPr bwMode="auto">
          <a:xfrm>
            <a:off x="5788025" y="1511126"/>
            <a:ext cx="70961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>
                <a:solidFill>
                  <a:srgbClr val="000000"/>
                </a:solidFill>
                <a:latin typeface="Arial" pitchFamily="34" charset="0"/>
              </a:rPr>
              <a:t> = 9.52</a:t>
            </a:r>
            <a:endParaRPr lang="fr-FR"/>
          </a:p>
        </p:txBody>
      </p:sp>
      <p:sp>
        <p:nvSpPr>
          <p:cNvPr id="527377" name="Rectangle 17"/>
          <p:cNvSpPr>
            <a:spLocks noChangeArrowheads="1"/>
          </p:cNvSpPr>
          <p:nvPr/>
        </p:nvSpPr>
        <p:spPr bwMode="auto">
          <a:xfrm rot="16080000">
            <a:off x="551656" y="3680445"/>
            <a:ext cx="27590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>
                <a:solidFill>
                  <a:srgbClr val="000000"/>
                </a:solidFill>
                <a:latin typeface="Arial" pitchFamily="34" charset="0"/>
              </a:rPr>
              <a:t>FREQUENCE CARDIAQUE  (</a:t>
            </a:r>
            <a:endParaRPr lang="fr-FR"/>
          </a:p>
        </p:txBody>
      </p:sp>
      <p:sp>
        <p:nvSpPr>
          <p:cNvPr id="527378" name="Rectangle 18"/>
          <p:cNvSpPr>
            <a:spLocks noChangeArrowheads="1"/>
          </p:cNvSpPr>
          <p:nvPr/>
        </p:nvSpPr>
        <p:spPr bwMode="auto">
          <a:xfrm rot="16080000">
            <a:off x="1686719" y="2170732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>
                <a:solidFill>
                  <a:srgbClr val="000000"/>
                </a:solidFill>
                <a:latin typeface="Arial" pitchFamily="34" charset="0"/>
              </a:rPr>
              <a:t>batt </a:t>
            </a:r>
            <a:endParaRPr lang="fr-FR"/>
          </a:p>
        </p:txBody>
      </p:sp>
      <p:sp>
        <p:nvSpPr>
          <p:cNvPr id="527379" name="Rectangle 19"/>
          <p:cNvSpPr>
            <a:spLocks noChangeArrowheads="1"/>
          </p:cNvSpPr>
          <p:nvPr/>
        </p:nvSpPr>
        <p:spPr bwMode="auto">
          <a:xfrm rot="16080000">
            <a:off x="1687512" y="1727026"/>
            <a:ext cx="449263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>
                <a:solidFill>
                  <a:srgbClr val="000000"/>
                </a:solidFill>
                <a:latin typeface="Arial" pitchFamily="34" charset="0"/>
              </a:rPr>
              <a:t>min</a:t>
            </a:r>
            <a:endParaRPr lang="fr-FR"/>
          </a:p>
        </p:txBody>
      </p:sp>
      <p:sp>
        <p:nvSpPr>
          <p:cNvPr id="527380" name="Rectangle 20"/>
          <p:cNvSpPr>
            <a:spLocks noChangeArrowheads="1"/>
          </p:cNvSpPr>
          <p:nvPr/>
        </p:nvSpPr>
        <p:spPr bwMode="auto">
          <a:xfrm rot="16080000">
            <a:off x="1779587" y="1547639"/>
            <a:ext cx="188913" cy="19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000" b="1">
                <a:solidFill>
                  <a:srgbClr val="000000"/>
                </a:solidFill>
                <a:latin typeface="Arial" pitchFamily="34" charset="0"/>
              </a:rPr>
              <a:t>-1</a:t>
            </a:r>
            <a:endParaRPr lang="fr-FR"/>
          </a:p>
        </p:txBody>
      </p:sp>
      <p:sp>
        <p:nvSpPr>
          <p:cNvPr id="527381" name="Rectangle 21"/>
          <p:cNvSpPr>
            <a:spLocks noChangeArrowheads="1"/>
          </p:cNvSpPr>
          <p:nvPr/>
        </p:nvSpPr>
        <p:spPr bwMode="auto">
          <a:xfrm rot="16080000">
            <a:off x="1828006" y="1405557"/>
            <a:ext cx="1619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600" b="1">
                <a:solidFill>
                  <a:srgbClr val="000000"/>
                </a:solidFill>
                <a:latin typeface="Arial" pitchFamily="34" charset="0"/>
              </a:rPr>
              <a:t>)</a:t>
            </a:r>
            <a:endParaRPr lang="fr-FR"/>
          </a:p>
        </p:txBody>
      </p:sp>
      <p:sp>
        <p:nvSpPr>
          <p:cNvPr id="527382" name="Rectangle 22"/>
          <p:cNvSpPr>
            <a:spLocks noChangeArrowheads="1"/>
          </p:cNvSpPr>
          <p:nvPr/>
        </p:nvSpPr>
        <p:spPr bwMode="auto">
          <a:xfrm>
            <a:off x="2719388" y="1034876"/>
            <a:ext cx="63500" cy="48609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83" name="Rectangle 23"/>
          <p:cNvSpPr>
            <a:spLocks noChangeArrowheads="1"/>
          </p:cNvSpPr>
          <p:nvPr/>
        </p:nvSpPr>
        <p:spPr bwMode="auto">
          <a:xfrm>
            <a:off x="2751138" y="1003126"/>
            <a:ext cx="4433887" cy="635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84" name="Freeform 24"/>
          <p:cNvSpPr>
            <a:spLocks/>
          </p:cNvSpPr>
          <p:nvPr/>
        </p:nvSpPr>
        <p:spPr bwMode="auto">
          <a:xfrm>
            <a:off x="7162800" y="985663"/>
            <a:ext cx="76200" cy="4876800"/>
          </a:xfrm>
          <a:custGeom>
            <a:avLst/>
            <a:gdLst>
              <a:gd name="T0" fmla="*/ 40 w 92"/>
              <a:gd name="T1" fmla="*/ 0 h 3063"/>
              <a:gd name="T2" fmla="*/ 0 w 92"/>
              <a:gd name="T3" fmla="*/ 1 h 3063"/>
              <a:gd name="T4" fmla="*/ 53 w 92"/>
              <a:gd name="T5" fmla="*/ 3063 h 3063"/>
              <a:gd name="T6" fmla="*/ 92 w 92"/>
              <a:gd name="T7" fmla="*/ 3062 h 3063"/>
              <a:gd name="T8" fmla="*/ 40 w 92"/>
              <a:gd name="T9" fmla="*/ 0 h 3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3063">
                <a:moveTo>
                  <a:pt x="40" y="0"/>
                </a:moveTo>
                <a:lnTo>
                  <a:pt x="0" y="1"/>
                </a:lnTo>
                <a:lnTo>
                  <a:pt x="53" y="3063"/>
                </a:lnTo>
                <a:lnTo>
                  <a:pt x="92" y="3062"/>
                </a:lnTo>
                <a:lnTo>
                  <a:pt x="4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85" name="Rectangle 25"/>
          <p:cNvSpPr>
            <a:spLocks noChangeArrowheads="1"/>
          </p:cNvSpPr>
          <p:nvPr/>
        </p:nvSpPr>
        <p:spPr bwMode="auto">
          <a:xfrm>
            <a:off x="2751138" y="5864051"/>
            <a:ext cx="4518025" cy="635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86" name="Rectangle 26"/>
          <p:cNvSpPr>
            <a:spLocks noChangeArrowheads="1"/>
          </p:cNvSpPr>
          <p:nvPr/>
        </p:nvSpPr>
        <p:spPr bwMode="auto">
          <a:xfrm>
            <a:off x="4424363" y="6406976"/>
            <a:ext cx="12207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87" name="Rectangle 27"/>
          <p:cNvSpPr>
            <a:spLocks noChangeArrowheads="1"/>
          </p:cNvSpPr>
          <p:nvPr/>
        </p:nvSpPr>
        <p:spPr bwMode="auto">
          <a:xfrm>
            <a:off x="4525963" y="6470476"/>
            <a:ext cx="1127125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800" b="1">
                <a:solidFill>
                  <a:srgbClr val="000000"/>
                </a:solidFill>
                <a:latin typeface="Arial" pitchFamily="34" charset="0"/>
              </a:rPr>
              <a:t>AGE  (an)</a:t>
            </a:r>
            <a:endParaRPr lang="fr-FR"/>
          </a:p>
        </p:txBody>
      </p:sp>
      <p:sp>
        <p:nvSpPr>
          <p:cNvPr id="527388" name="Rectangle 28"/>
          <p:cNvSpPr>
            <a:spLocks noChangeArrowheads="1"/>
          </p:cNvSpPr>
          <p:nvPr/>
        </p:nvSpPr>
        <p:spPr bwMode="auto">
          <a:xfrm>
            <a:off x="2900363" y="5281438"/>
            <a:ext cx="1614487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89" name="Rectangle 29"/>
          <p:cNvSpPr>
            <a:spLocks noChangeArrowheads="1"/>
          </p:cNvSpPr>
          <p:nvPr/>
        </p:nvSpPr>
        <p:spPr bwMode="auto">
          <a:xfrm>
            <a:off x="3001963" y="5343351"/>
            <a:ext cx="1530350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800" b="1">
                <a:solidFill>
                  <a:srgbClr val="000000"/>
                </a:solidFill>
                <a:latin typeface="Arial" pitchFamily="34" charset="0"/>
              </a:rPr>
              <a:t>ERGOCYCLE</a:t>
            </a:r>
            <a:endParaRPr lang="fr-FR"/>
          </a:p>
        </p:txBody>
      </p:sp>
      <p:sp>
        <p:nvSpPr>
          <p:cNvPr id="527390" name="Freeform 30"/>
          <p:cNvSpPr>
            <a:spLocks/>
          </p:cNvSpPr>
          <p:nvPr/>
        </p:nvSpPr>
        <p:spPr bwMode="auto">
          <a:xfrm>
            <a:off x="2736850" y="2373138"/>
            <a:ext cx="4546600" cy="2443163"/>
          </a:xfrm>
          <a:custGeom>
            <a:avLst/>
            <a:gdLst>
              <a:gd name="T0" fmla="*/ 19 w 2864"/>
              <a:gd name="T1" fmla="*/ 0 h 1539"/>
              <a:gd name="T2" fmla="*/ 0 w 2864"/>
              <a:gd name="T3" fmla="*/ 34 h 1539"/>
              <a:gd name="T4" fmla="*/ 2846 w 2864"/>
              <a:gd name="T5" fmla="*/ 1539 h 1539"/>
              <a:gd name="T6" fmla="*/ 2864 w 2864"/>
              <a:gd name="T7" fmla="*/ 1504 h 1539"/>
              <a:gd name="T8" fmla="*/ 19 w 2864"/>
              <a:gd name="T9" fmla="*/ 0 h 1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64" h="1539">
                <a:moveTo>
                  <a:pt x="19" y="0"/>
                </a:moveTo>
                <a:lnTo>
                  <a:pt x="0" y="34"/>
                </a:lnTo>
                <a:lnTo>
                  <a:pt x="2846" y="1539"/>
                </a:lnTo>
                <a:lnTo>
                  <a:pt x="2864" y="1504"/>
                </a:lnTo>
                <a:lnTo>
                  <a:pt x="19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27391" name="Line 31"/>
          <p:cNvSpPr>
            <a:spLocks noChangeShapeType="1"/>
          </p:cNvSpPr>
          <p:nvPr/>
        </p:nvSpPr>
        <p:spPr bwMode="auto">
          <a:xfrm>
            <a:off x="2743200" y="1366663"/>
            <a:ext cx="4419600" cy="220980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27392" name="Line 32"/>
          <p:cNvSpPr>
            <a:spLocks noChangeShapeType="1"/>
          </p:cNvSpPr>
          <p:nvPr/>
        </p:nvSpPr>
        <p:spPr bwMode="auto">
          <a:xfrm>
            <a:off x="2743200" y="3576463"/>
            <a:ext cx="4495800" cy="228600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27393" name="Line 33"/>
          <p:cNvSpPr>
            <a:spLocks noChangeShapeType="1"/>
          </p:cNvSpPr>
          <p:nvPr/>
        </p:nvSpPr>
        <p:spPr bwMode="auto">
          <a:xfrm flipH="1">
            <a:off x="2743200" y="2738263"/>
            <a:ext cx="37338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27394" name="Line 34"/>
          <p:cNvSpPr>
            <a:spLocks noChangeShapeType="1"/>
          </p:cNvSpPr>
          <p:nvPr/>
        </p:nvSpPr>
        <p:spPr bwMode="auto">
          <a:xfrm>
            <a:off x="6477000" y="2738263"/>
            <a:ext cx="0" cy="31242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27395" name="Line 35"/>
          <p:cNvSpPr>
            <a:spLocks noChangeShapeType="1"/>
          </p:cNvSpPr>
          <p:nvPr/>
        </p:nvSpPr>
        <p:spPr bwMode="auto">
          <a:xfrm flipH="1">
            <a:off x="2743200" y="1290463"/>
            <a:ext cx="8382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27396" name="Line 36"/>
          <p:cNvSpPr>
            <a:spLocks noChangeShapeType="1"/>
          </p:cNvSpPr>
          <p:nvPr/>
        </p:nvSpPr>
        <p:spPr bwMode="auto">
          <a:xfrm>
            <a:off x="3581400" y="1290463"/>
            <a:ext cx="0" cy="45720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960924" y="132601"/>
            <a:ext cx="7151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FREQUENCE CARDIAQUE MAXIMALE THEORIQUE…QUE CHOISIR ?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767138" y="604663"/>
            <a:ext cx="16724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220 –l’âge ?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952212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7625"/>
            <a:ext cx="7777162" cy="664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836215" y="4902259"/>
            <a:ext cx="4247953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tx1"/>
                </a:solidFill>
              </a:rPr>
              <a:t>208 – 0.7 âge (Tanaka 2001</a:t>
            </a:r>
            <a:r>
              <a:rPr lang="fr-FR" sz="2400" dirty="0" smtClean="0">
                <a:solidFill>
                  <a:schemeClr val="tx1"/>
                </a:solidFill>
              </a:rPr>
              <a:t>)</a:t>
            </a:r>
          </a:p>
          <a:p>
            <a:pPr>
              <a:defRPr/>
            </a:pPr>
            <a:r>
              <a:rPr lang="fr-FR" sz="2400" dirty="0" smtClean="0">
                <a:solidFill>
                  <a:schemeClr val="tx1"/>
                </a:solidFill>
              </a:rPr>
              <a:t>206 - 0.88 âge </a:t>
            </a:r>
            <a:r>
              <a:rPr lang="fr-FR" sz="2400" i="1" dirty="0" smtClean="0">
                <a:solidFill>
                  <a:schemeClr val="tx1"/>
                </a:solidFill>
              </a:rPr>
              <a:t>(</a:t>
            </a:r>
            <a:r>
              <a:rPr lang="fr-FR" sz="2400" i="1" dirty="0">
                <a:solidFill>
                  <a:schemeClr val="tx1"/>
                </a:solidFill>
              </a:rPr>
              <a:t>Circulation </a:t>
            </a:r>
            <a:r>
              <a:rPr lang="fr-FR" sz="2400" i="1" dirty="0" smtClean="0">
                <a:solidFill>
                  <a:schemeClr val="tx1"/>
                </a:solidFill>
              </a:rPr>
              <a:t>2010)</a:t>
            </a:r>
            <a:endParaRPr lang="fr-FR" sz="24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82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7504" y="101822"/>
            <a:ext cx="8434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LIMITES DE L’UTILISATION DE LA FC DANS LA GESTION DES INTENSITES</a:t>
            </a:r>
            <a:endParaRPr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393751" y="692696"/>
            <a:ext cx="5973687" cy="609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 </a:t>
            </a:r>
            <a:r>
              <a:rPr lang="fr-F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dehors de tout 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exercice elle peut varier :</a:t>
            </a:r>
          </a:p>
          <a:p>
            <a:endParaRPr lang="fr-FR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d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’un jour à l’autre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a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u cours d’une même journée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e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n fonction du niveau de fatigue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e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n fonction de l’environnement,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e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n fonction de la position, couchée, assise </a:t>
            </a:r>
          </a:p>
          <a:p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 ou debout (orthostatisme)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e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n fonction de l’état émotionnel,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a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près la prise d’excitants : café, thé, alcool…</a:t>
            </a:r>
          </a:p>
          <a:p>
            <a:endParaRPr lang="fr-FR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97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23728" y="334091"/>
            <a:ext cx="45011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SIGNIFICATIONS POSSIBLES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39552" y="1144156"/>
            <a:ext cx="828092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La FC peut être un indicateur de l’intensité à condition :</a:t>
            </a:r>
          </a:p>
          <a:p>
            <a:endParaRPr lang="fr-FR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d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e l’exprimer en % de la </a:t>
            </a:r>
            <a:r>
              <a:rPr lang="fr-FR" sz="2400" dirty="0" err="1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FCmax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d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e la relier aux % de VO2max (</a:t>
            </a: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courbe 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FC-VO2max),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ou aux % de VAM (courbe FC- %VAM),</a:t>
            </a: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d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’accompagner la répétition au cours de la saison d’un exercice bien standardisé,</a:t>
            </a:r>
          </a:p>
          <a:p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d</a:t>
            </a:r>
            <a:r>
              <a:rPr lang="fr-FR" sz="24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’étudier aussi sa décroissance par exemple après cet exercice  </a:t>
            </a:r>
            <a:endParaRPr lang="fr-FR" sz="24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5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65268"/>
            <a:ext cx="921702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Elle ne peut être 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utilisée : </a:t>
            </a:r>
          </a:p>
          <a:p>
            <a:endParaRPr lang="fr-FR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fr-F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1- </a:t>
            </a:r>
            <a:r>
              <a:rPr lang="fr-FR" sz="20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lors d’un exercice de longue durée : dérive liée à la thermorégulation</a:t>
            </a:r>
          </a:p>
          <a:p>
            <a:endParaRPr lang="fr-FR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7237172"/>
              </p:ext>
            </p:extLst>
          </p:nvPr>
        </p:nvGraphicFramePr>
        <p:xfrm>
          <a:off x="142875" y="1484784"/>
          <a:ext cx="9001125" cy="410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Graphique" r:id="rId3" imgW="5257966" imgH="2834529" progId="Excel.Chart.8">
                  <p:embed/>
                </p:oleObj>
              </mc:Choice>
              <mc:Fallback>
                <p:oleObj name="Graphique" r:id="rId3" imgW="5257966" imgH="2834529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342" b="11797"/>
                      <a:stretch>
                        <a:fillRect/>
                      </a:stretch>
                    </p:blipFill>
                    <p:spPr bwMode="auto">
                      <a:xfrm>
                        <a:off x="142875" y="1484784"/>
                        <a:ext cx="9001125" cy="4106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616325" y="6374284"/>
            <a:ext cx="1739900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000000"/>
                </a:solidFill>
              </a:rPr>
              <a:t>DUREE (min)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971550" y="5517034"/>
            <a:ext cx="7921625" cy="650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1800">
                <a:solidFill>
                  <a:srgbClr val="000000"/>
                </a:solidFill>
                <a:latin typeface="Arial" charset="0"/>
              </a:rPr>
              <a:t>  I         I         I         I         I         I         I         I        I        I        I       I</a:t>
            </a:r>
          </a:p>
          <a:p>
            <a:r>
              <a:rPr lang="fr-FR" sz="1800">
                <a:solidFill>
                  <a:srgbClr val="000000"/>
                </a:solidFill>
                <a:latin typeface="Arial" charset="0"/>
              </a:rPr>
              <a:t>  </a:t>
            </a:r>
            <a:r>
              <a:rPr lang="fr-FR" sz="1400" b="1">
                <a:solidFill>
                  <a:srgbClr val="000000"/>
                </a:solidFill>
                <a:latin typeface="Arial" charset="0"/>
              </a:rPr>
              <a:t>0          1           2           3           4           5           6           7         8          9         10      11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971550" y="5588472"/>
            <a:ext cx="777716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AutoShape 6" descr="Diagonales larges vers le haut"/>
          <p:cNvSpPr>
            <a:spLocks noChangeArrowheads="1"/>
          </p:cNvSpPr>
          <p:nvPr/>
        </p:nvSpPr>
        <p:spPr bwMode="auto">
          <a:xfrm rot="16200000">
            <a:off x="4761707" y="306065"/>
            <a:ext cx="557212" cy="4968875"/>
          </a:xfrm>
          <a:prstGeom prst="rtTriangle">
            <a:avLst/>
          </a:prstGeom>
          <a:pattFill prst="wdUpDiag">
            <a:fgClr>
              <a:srgbClr val="000000"/>
            </a:fgClr>
            <a:bgClr>
              <a:srgbClr val="FFFF00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30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b="1">
                <a:solidFill>
                  <a:srgbClr val="FFFF00"/>
                </a:solidFill>
                <a:latin typeface="Bookman Old Style" pitchFamily="18" charset="0"/>
              </a:rPr>
              <a:t>PENTE DE LA DÉRIVE</a:t>
            </a:r>
          </a:p>
        </p:txBody>
      </p:sp>
      <p:sp>
        <p:nvSpPr>
          <p:cNvPr id="702467" name="Rectangle 3"/>
          <p:cNvSpPr>
            <a:spLocks noChangeArrowheads="1"/>
          </p:cNvSpPr>
          <p:nvPr/>
        </p:nvSpPr>
        <p:spPr bwMode="auto">
          <a:xfrm>
            <a:off x="1600200" y="2057400"/>
            <a:ext cx="6019800" cy="38100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sz="4000">
              <a:solidFill>
                <a:srgbClr val="FF0066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02468" name="Text Box 4"/>
          <p:cNvSpPr txBox="1">
            <a:spLocks noChangeArrowheads="1"/>
          </p:cNvSpPr>
          <p:nvPr/>
        </p:nvSpPr>
        <p:spPr bwMode="auto">
          <a:xfrm rot="16200000">
            <a:off x="184944" y="3613944"/>
            <a:ext cx="1689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800" b="1">
                <a:solidFill>
                  <a:srgbClr val="BBE0E3"/>
                </a:solidFill>
                <a:latin typeface="Arial Unicode MS" pitchFamily="34" charset="-128"/>
              </a:rPr>
              <a:t>FC (bpm)</a:t>
            </a:r>
          </a:p>
        </p:txBody>
      </p:sp>
      <p:sp>
        <p:nvSpPr>
          <p:cNvPr id="702469" name="Text Box 5"/>
          <p:cNvSpPr txBox="1">
            <a:spLocks noChangeArrowheads="1"/>
          </p:cNvSpPr>
          <p:nvPr/>
        </p:nvSpPr>
        <p:spPr bwMode="auto">
          <a:xfrm>
            <a:off x="3276600" y="6102350"/>
            <a:ext cx="2422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800" b="1">
                <a:solidFill>
                  <a:srgbClr val="BBE0E3"/>
                </a:solidFill>
                <a:latin typeface="Arial Unicode MS" pitchFamily="34" charset="-128"/>
              </a:rPr>
              <a:t>TEMPS  (min</a:t>
            </a:r>
            <a:r>
              <a:rPr lang="fr-CA" sz="2800" b="1">
                <a:solidFill>
                  <a:schemeClr val="bg1"/>
                </a:solidFill>
                <a:latin typeface="Arial Unicode MS" pitchFamily="34" charset="-128"/>
              </a:rPr>
              <a:t>)</a:t>
            </a:r>
          </a:p>
        </p:txBody>
      </p:sp>
      <p:sp>
        <p:nvSpPr>
          <p:cNvPr id="702470" name="Freeform 6"/>
          <p:cNvSpPr>
            <a:spLocks/>
          </p:cNvSpPr>
          <p:nvPr/>
        </p:nvSpPr>
        <p:spPr bwMode="auto">
          <a:xfrm>
            <a:off x="2133600" y="2743200"/>
            <a:ext cx="5334000" cy="1981200"/>
          </a:xfrm>
          <a:custGeom>
            <a:avLst/>
            <a:gdLst>
              <a:gd name="T0" fmla="*/ 0 w 3360"/>
              <a:gd name="T1" fmla="*/ 1248 h 1248"/>
              <a:gd name="T2" fmla="*/ 96 w 3360"/>
              <a:gd name="T3" fmla="*/ 768 h 1248"/>
              <a:gd name="T4" fmla="*/ 288 w 3360"/>
              <a:gd name="T5" fmla="*/ 432 h 1248"/>
              <a:gd name="T6" fmla="*/ 576 w 3360"/>
              <a:gd name="T7" fmla="*/ 192 h 1248"/>
              <a:gd name="T8" fmla="*/ 1056 w 3360"/>
              <a:gd name="T9" fmla="*/ 96 h 1248"/>
              <a:gd name="T10" fmla="*/ 3360 w 3360"/>
              <a:gd name="T11" fmla="*/ 0 h 1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60" h="1248">
                <a:moveTo>
                  <a:pt x="0" y="1248"/>
                </a:moveTo>
                <a:cubicBezTo>
                  <a:pt x="24" y="1076"/>
                  <a:pt x="48" y="904"/>
                  <a:pt x="96" y="768"/>
                </a:cubicBezTo>
                <a:cubicBezTo>
                  <a:pt x="144" y="632"/>
                  <a:pt x="208" y="528"/>
                  <a:pt x="288" y="432"/>
                </a:cubicBezTo>
                <a:cubicBezTo>
                  <a:pt x="368" y="336"/>
                  <a:pt x="448" y="248"/>
                  <a:pt x="576" y="192"/>
                </a:cubicBezTo>
                <a:cubicBezTo>
                  <a:pt x="704" y="136"/>
                  <a:pt x="592" y="128"/>
                  <a:pt x="1056" y="96"/>
                </a:cubicBezTo>
                <a:cubicBezTo>
                  <a:pt x="1520" y="64"/>
                  <a:pt x="2440" y="32"/>
                  <a:pt x="3360" y="0"/>
                </a:cubicBezTo>
              </a:path>
            </a:pathLst>
          </a:custGeom>
          <a:noFill/>
          <a:ln w="571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ln>
                <a:solidFill>
                  <a:schemeClr val="bg1"/>
                </a:solidFill>
              </a:ln>
            </a:endParaRPr>
          </a:p>
        </p:txBody>
      </p:sp>
      <p:grpSp>
        <p:nvGrpSpPr>
          <p:cNvPr id="702471" name="Group 7"/>
          <p:cNvGrpSpPr>
            <a:grpSpLocks/>
          </p:cNvGrpSpPr>
          <p:nvPr/>
        </p:nvGrpSpPr>
        <p:grpSpPr bwMode="auto">
          <a:xfrm>
            <a:off x="3810000" y="2057400"/>
            <a:ext cx="2233613" cy="3810000"/>
            <a:chOff x="2400" y="1296"/>
            <a:chExt cx="1407" cy="2400"/>
          </a:xfrm>
        </p:grpSpPr>
        <p:sp>
          <p:nvSpPr>
            <p:cNvPr id="702472" name="Line 8"/>
            <p:cNvSpPr>
              <a:spLocks noChangeShapeType="1"/>
            </p:cNvSpPr>
            <p:nvPr/>
          </p:nvSpPr>
          <p:spPr bwMode="auto">
            <a:xfrm>
              <a:off x="2400" y="1296"/>
              <a:ext cx="0" cy="240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02473" name="Rectangle 9"/>
            <p:cNvSpPr>
              <a:spLocks noChangeArrowheads="1"/>
            </p:cNvSpPr>
            <p:nvPr/>
          </p:nvSpPr>
          <p:spPr bwMode="auto">
            <a:xfrm>
              <a:off x="2496" y="3067"/>
              <a:ext cx="1311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sz="3600" b="1" dirty="0">
                  <a:solidFill>
                    <a:schemeClr val="bg1"/>
                  </a:solidFill>
                  <a:latin typeface="Arial Unicode MS" pitchFamily="34" charset="-128"/>
                </a:rPr>
                <a:t>10 min </a:t>
              </a:r>
              <a:r>
                <a:rPr lang="fr-CA" sz="4400" b="1" dirty="0">
                  <a:solidFill>
                    <a:schemeClr val="bg1"/>
                  </a:solidFill>
                  <a:latin typeface="Arial Unicode MS" pitchFamily="34" charset="-128"/>
                </a:rPr>
                <a:t>→</a:t>
              </a:r>
            </a:p>
          </p:txBody>
        </p:sp>
      </p:grpSp>
      <p:sp>
        <p:nvSpPr>
          <p:cNvPr id="702474" name="Text Box 10"/>
          <p:cNvSpPr txBox="1">
            <a:spLocks noChangeArrowheads="1"/>
          </p:cNvSpPr>
          <p:nvPr/>
        </p:nvSpPr>
        <p:spPr bwMode="auto">
          <a:xfrm>
            <a:off x="4632325" y="2940050"/>
            <a:ext cx="127470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 dirty="0">
                <a:solidFill>
                  <a:srgbClr val="FFFF00"/>
                </a:solidFill>
                <a:latin typeface="Arial Unicode MS" pitchFamily="34" charset="-128"/>
              </a:rPr>
              <a:t>LINÉAIRE</a:t>
            </a:r>
          </a:p>
          <a:p>
            <a:r>
              <a:rPr lang="fr-CA" b="1" dirty="0">
                <a:solidFill>
                  <a:srgbClr val="FFFF00"/>
                </a:solidFill>
                <a:latin typeface="Arial Unicode MS" pitchFamily="34" charset="-128"/>
              </a:rPr>
              <a:t>Y = a + </a:t>
            </a:r>
            <a:r>
              <a:rPr lang="fr-CA" b="1" dirty="0" err="1">
                <a:solidFill>
                  <a:srgbClr val="FFFF00"/>
                </a:solidFill>
                <a:latin typeface="Arial Unicode MS" pitchFamily="34" charset="-128"/>
              </a:rPr>
              <a:t>bX</a:t>
            </a:r>
            <a:endParaRPr lang="fr-CA" b="1" dirty="0">
              <a:solidFill>
                <a:srgbClr val="FFFF00"/>
              </a:solidFill>
              <a:latin typeface="Arial Unicode MS" pitchFamily="34" charset="-128"/>
            </a:endParaRPr>
          </a:p>
          <a:p>
            <a:r>
              <a:rPr lang="fr-CA" b="1" dirty="0">
                <a:solidFill>
                  <a:srgbClr val="FFFF00"/>
                </a:solidFill>
                <a:latin typeface="Arial Unicode MS" pitchFamily="34" charset="-128"/>
              </a:rPr>
              <a:t>b = pente</a:t>
            </a:r>
          </a:p>
        </p:txBody>
      </p:sp>
      <p:sp>
        <p:nvSpPr>
          <p:cNvPr id="702475" name="Text Box 11"/>
          <p:cNvSpPr txBox="1">
            <a:spLocks noChangeArrowheads="1"/>
          </p:cNvSpPr>
          <p:nvPr/>
        </p:nvSpPr>
        <p:spPr bwMode="auto">
          <a:xfrm>
            <a:off x="4495800" y="2216150"/>
            <a:ext cx="1511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800" b="1" dirty="0">
                <a:solidFill>
                  <a:schemeClr val="bg1"/>
                </a:solidFill>
                <a:latin typeface="Arial Unicode MS" pitchFamily="34" charset="-128"/>
              </a:rPr>
              <a:t>DÉRIVE</a:t>
            </a:r>
          </a:p>
        </p:txBody>
      </p:sp>
      <p:sp>
        <p:nvSpPr>
          <p:cNvPr id="702476" name="Line 12"/>
          <p:cNvSpPr>
            <a:spLocks noChangeShapeType="1"/>
          </p:cNvSpPr>
          <p:nvPr/>
        </p:nvSpPr>
        <p:spPr bwMode="auto">
          <a:xfrm>
            <a:off x="3886200" y="2895600"/>
            <a:ext cx="3657600" cy="0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997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247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45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9" t="18889" r="50508" b="43228"/>
          <a:stretch/>
        </p:blipFill>
        <p:spPr bwMode="auto">
          <a:xfrm>
            <a:off x="652628" y="1412776"/>
            <a:ext cx="7735796" cy="4536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4515" name="Text Box 3"/>
          <p:cNvSpPr txBox="1">
            <a:spLocks noChangeArrowheads="1"/>
          </p:cNvSpPr>
          <p:nvPr/>
        </p:nvSpPr>
        <p:spPr bwMode="auto">
          <a:xfrm>
            <a:off x="969963" y="163513"/>
            <a:ext cx="72771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A" sz="2000" b="1" dirty="0">
                <a:solidFill>
                  <a:schemeClr val="bg1"/>
                </a:solidFill>
                <a:latin typeface="Arial Unicode MS" pitchFamily="34" charset="-128"/>
              </a:rPr>
              <a:t>DÉRIVES DE %</a:t>
            </a:r>
            <a:r>
              <a:rPr lang="fr-CA" sz="2000" b="1" dirty="0" err="1">
                <a:solidFill>
                  <a:schemeClr val="bg1"/>
                </a:solidFill>
                <a:latin typeface="Arial Unicode MS" pitchFamily="34" charset="-128"/>
              </a:rPr>
              <a:t>FCmax</a:t>
            </a:r>
            <a:r>
              <a:rPr lang="fr-CA" sz="2000" b="1" dirty="0">
                <a:solidFill>
                  <a:schemeClr val="bg1"/>
                </a:solidFill>
                <a:latin typeface="Arial Unicode MS" pitchFamily="34" charset="-128"/>
              </a:rPr>
              <a:t>, %</a:t>
            </a:r>
            <a:r>
              <a:rPr lang="fr-CA" sz="2000" b="1" dirty="0" err="1">
                <a:solidFill>
                  <a:schemeClr val="bg1"/>
                </a:solidFill>
                <a:latin typeface="Arial Unicode MS" pitchFamily="34" charset="-128"/>
              </a:rPr>
              <a:t>FCrés</a:t>
            </a:r>
            <a:r>
              <a:rPr lang="fr-CA" sz="2000" b="1" dirty="0">
                <a:solidFill>
                  <a:schemeClr val="bg1"/>
                </a:solidFill>
                <a:latin typeface="Arial Unicode MS" pitchFamily="34" charset="-128"/>
              </a:rPr>
              <a:t>, %VO</a:t>
            </a:r>
            <a:r>
              <a:rPr lang="fr-CA" sz="2000" b="1" baseline="-25000" dirty="0">
                <a:solidFill>
                  <a:schemeClr val="bg1"/>
                </a:solidFill>
                <a:latin typeface="Arial Unicode MS" pitchFamily="34" charset="-128"/>
              </a:rPr>
              <a:t>2</a:t>
            </a:r>
            <a:r>
              <a:rPr lang="fr-CA" sz="2000" b="1" dirty="0">
                <a:solidFill>
                  <a:schemeClr val="bg1"/>
                </a:solidFill>
                <a:latin typeface="Arial Unicode MS" pitchFamily="34" charset="-128"/>
              </a:rPr>
              <a:t>max &amp; %VO</a:t>
            </a:r>
            <a:r>
              <a:rPr lang="fr-CA" sz="2000" b="1" baseline="-25000" dirty="0">
                <a:solidFill>
                  <a:schemeClr val="bg1"/>
                </a:solidFill>
                <a:latin typeface="Arial Unicode MS" pitchFamily="34" charset="-128"/>
              </a:rPr>
              <a:t>2</a:t>
            </a:r>
            <a:r>
              <a:rPr lang="fr-CA" sz="2000" b="1" dirty="0">
                <a:solidFill>
                  <a:schemeClr val="bg1"/>
                </a:solidFill>
                <a:latin typeface="Arial Unicode MS" pitchFamily="34" charset="-128"/>
              </a:rPr>
              <a:t>rés</a:t>
            </a:r>
          </a:p>
          <a:p>
            <a:pPr algn="ctr"/>
            <a:r>
              <a:rPr lang="fr-CA" sz="2000" b="1" dirty="0">
                <a:solidFill>
                  <a:srgbClr val="FFFF00"/>
                </a:solidFill>
                <a:latin typeface="Arial Unicode MS" pitchFamily="34" charset="-128"/>
              </a:rPr>
              <a:t>NON ENTRAÎNÉ (n=16) vs ENTRAÎNÉ n=12) </a:t>
            </a:r>
            <a:r>
              <a:rPr lang="fr-CA" sz="1800" b="1" i="1" dirty="0">
                <a:solidFill>
                  <a:srgbClr val="FFFF00"/>
                </a:solidFill>
                <a:latin typeface="Arial Unicode MS" pitchFamily="34" charset="-128"/>
              </a:rPr>
              <a:t>(Léger et al. 2004)</a:t>
            </a:r>
          </a:p>
        </p:txBody>
      </p:sp>
    </p:spTree>
    <p:extLst>
      <p:ext uri="{BB962C8B-B14F-4D97-AF65-F5344CB8AC3E}">
        <p14:creationId xmlns:p14="http://schemas.microsoft.com/office/powerpoint/2010/main" val="413976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Line 2"/>
          <p:cNvSpPr>
            <a:spLocks noChangeShapeType="1"/>
          </p:cNvSpPr>
          <p:nvPr/>
        </p:nvSpPr>
        <p:spPr bwMode="auto">
          <a:xfrm>
            <a:off x="1752600" y="717550"/>
            <a:ext cx="0" cy="52578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35" name="Line 3"/>
          <p:cNvSpPr>
            <a:spLocks noChangeShapeType="1"/>
          </p:cNvSpPr>
          <p:nvPr/>
        </p:nvSpPr>
        <p:spPr bwMode="auto">
          <a:xfrm>
            <a:off x="1905000" y="5867400"/>
            <a:ext cx="67056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 rot="16229409">
            <a:off x="-672302" y="3384520"/>
            <a:ext cx="33543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000">
                <a:solidFill>
                  <a:schemeClr val="bg1"/>
                </a:solidFill>
              </a:rPr>
              <a:t>Fréquence cardiaque (b.min-</a:t>
            </a:r>
            <a:r>
              <a:rPr lang="fr-FR" sz="2000" baseline="30000">
                <a:solidFill>
                  <a:schemeClr val="bg1"/>
                </a:solidFill>
              </a:rPr>
              <a:t>1</a:t>
            </a:r>
            <a:r>
              <a:rPr lang="fr-FR" sz="200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1189365" y="641350"/>
            <a:ext cx="646331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200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195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190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185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180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175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170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165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160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155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150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145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140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135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130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125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120 –</a:t>
            </a:r>
          </a:p>
          <a:p>
            <a:pPr>
              <a:lnSpc>
                <a:spcPct val="120000"/>
              </a:lnSpc>
            </a:pPr>
            <a:r>
              <a:rPr lang="fr-FR" sz="1600" dirty="0">
                <a:solidFill>
                  <a:schemeClr val="bg1"/>
                </a:solidFill>
              </a:rPr>
              <a:t>115 –</a:t>
            </a:r>
          </a:p>
        </p:txBody>
      </p:sp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1816100" y="5791200"/>
            <a:ext cx="58721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600">
                <a:solidFill>
                  <a:schemeClr val="bg1"/>
                </a:solidFill>
              </a:rPr>
              <a:t> I        I        I        I        I        I        I        I        I        I        I        I        I</a:t>
            </a:r>
          </a:p>
          <a:p>
            <a:r>
              <a:rPr lang="fr-FR" sz="1600">
                <a:solidFill>
                  <a:schemeClr val="bg1"/>
                </a:solidFill>
              </a:rPr>
              <a:t>30    32.5   35    37.5   40    42.5   45    47.5   50    52.5   55    57.5   60  </a:t>
            </a:r>
          </a:p>
        </p:txBody>
      </p:sp>
      <p:sp>
        <p:nvSpPr>
          <p:cNvPr id="120840" name="Text Box 8"/>
          <p:cNvSpPr txBox="1">
            <a:spLocks noChangeArrowheads="1"/>
          </p:cNvSpPr>
          <p:nvPr/>
        </p:nvSpPr>
        <p:spPr bwMode="auto">
          <a:xfrm>
            <a:off x="2803525" y="6335713"/>
            <a:ext cx="439492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000">
                <a:solidFill>
                  <a:schemeClr val="bg1"/>
                </a:solidFill>
              </a:rPr>
              <a:t>Consommation d’oxygène (ml.min</a:t>
            </a:r>
            <a:r>
              <a:rPr lang="fr-FR" sz="2000" baseline="30000">
                <a:solidFill>
                  <a:schemeClr val="bg1"/>
                </a:solidFill>
              </a:rPr>
              <a:t>-1</a:t>
            </a:r>
            <a:r>
              <a:rPr lang="fr-FR" sz="2000">
                <a:solidFill>
                  <a:schemeClr val="bg1"/>
                </a:solidFill>
              </a:rPr>
              <a:t>.kg</a:t>
            </a:r>
            <a:r>
              <a:rPr lang="fr-FR" sz="2000" baseline="30000">
                <a:solidFill>
                  <a:schemeClr val="bg1"/>
                </a:solidFill>
              </a:rPr>
              <a:t>-1</a:t>
            </a:r>
            <a:r>
              <a:rPr lang="fr-FR" sz="200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20841" name="Text Box 9"/>
          <p:cNvSpPr txBox="1">
            <a:spLocks noChangeArrowheads="1"/>
          </p:cNvSpPr>
          <p:nvPr/>
        </p:nvSpPr>
        <p:spPr bwMode="auto">
          <a:xfrm>
            <a:off x="8024813" y="914400"/>
            <a:ext cx="280987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>
              <a:solidFill>
                <a:schemeClr val="bg1"/>
              </a:solidFill>
            </a:endParaRPr>
          </a:p>
        </p:txBody>
      </p:sp>
      <p:sp>
        <p:nvSpPr>
          <p:cNvPr id="120842" name="Text Box 10"/>
          <p:cNvSpPr txBox="1">
            <a:spLocks noChangeArrowheads="1"/>
          </p:cNvSpPr>
          <p:nvPr/>
        </p:nvSpPr>
        <p:spPr bwMode="auto">
          <a:xfrm>
            <a:off x="7086600" y="1066800"/>
            <a:ext cx="2809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>
              <a:solidFill>
                <a:schemeClr val="bg1"/>
              </a:solidFill>
            </a:endParaRPr>
          </a:p>
        </p:txBody>
      </p:sp>
      <p:sp>
        <p:nvSpPr>
          <p:cNvPr id="120843" name="Text Box 11"/>
          <p:cNvSpPr txBox="1">
            <a:spLocks noChangeArrowheads="1"/>
          </p:cNvSpPr>
          <p:nvPr/>
        </p:nvSpPr>
        <p:spPr bwMode="auto">
          <a:xfrm>
            <a:off x="6400800" y="1339850"/>
            <a:ext cx="2809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>
              <a:solidFill>
                <a:schemeClr val="bg1"/>
              </a:solidFill>
            </a:endParaRPr>
          </a:p>
        </p:txBody>
      </p:sp>
      <p:sp>
        <p:nvSpPr>
          <p:cNvPr id="120844" name="Text Box 12"/>
          <p:cNvSpPr txBox="1">
            <a:spLocks noChangeArrowheads="1"/>
          </p:cNvSpPr>
          <p:nvPr/>
        </p:nvSpPr>
        <p:spPr bwMode="auto">
          <a:xfrm>
            <a:off x="5486400" y="2025650"/>
            <a:ext cx="2809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>
              <a:solidFill>
                <a:schemeClr val="bg1"/>
              </a:solidFill>
            </a:endParaRPr>
          </a:p>
        </p:txBody>
      </p:sp>
      <p:sp>
        <p:nvSpPr>
          <p:cNvPr id="120845" name="Text Box 13"/>
          <p:cNvSpPr txBox="1">
            <a:spLocks noChangeArrowheads="1"/>
          </p:cNvSpPr>
          <p:nvPr/>
        </p:nvSpPr>
        <p:spPr bwMode="auto">
          <a:xfrm>
            <a:off x="4495800" y="2787650"/>
            <a:ext cx="2809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>
              <a:solidFill>
                <a:schemeClr val="bg1"/>
              </a:solidFill>
            </a:endParaRPr>
          </a:p>
        </p:txBody>
      </p:sp>
      <p:sp>
        <p:nvSpPr>
          <p:cNvPr id="120846" name="Text Box 14"/>
          <p:cNvSpPr txBox="1">
            <a:spLocks noChangeArrowheads="1"/>
          </p:cNvSpPr>
          <p:nvPr/>
        </p:nvSpPr>
        <p:spPr bwMode="auto">
          <a:xfrm>
            <a:off x="3810000" y="3581400"/>
            <a:ext cx="2809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>
              <a:solidFill>
                <a:schemeClr val="bg1"/>
              </a:solidFill>
            </a:endParaRPr>
          </a:p>
        </p:txBody>
      </p:sp>
      <p:sp>
        <p:nvSpPr>
          <p:cNvPr id="120847" name="Text Box 15"/>
          <p:cNvSpPr txBox="1">
            <a:spLocks noChangeArrowheads="1"/>
          </p:cNvSpPr>
          <p:nvPr/>
        </p:nvSpPr>
        <p:spPr bwMode="auto">
          <a:xfrm>
            <a:off x="2971800" y="4419600"/>
            <a:ext cx="2809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 dirty="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 dirty="0">
              <a:solidFill>
                <a:schemeClr val="bg1"/>
              </a:solidFill>
            </a:endParaRPr>
          </a:p>
        </p:txBody>
      </p:sp>
      <p:sp>
        <p:nvSpPr>
          <p:cNvPr id="120848" name="Text Box 16"/>
          <p:cNvSpPr txBox="1">
            <a:spLocks noChangeArrowheads="1"/>
          </p:cNvSpPr>
          <p:nvPr/>
        </p:nvSpPr>
        <p:spPr bwMode="auto">
          <a:xfrm>
            <a:off x="2209800" y="5105400"/>
            <a:ext cx="2809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600">
                <a:solidFill>
                  <a:schemeClr val="bg1"/>
                </a:solidFill>
                <a:sym typeface="MTBWidgets" pitchFamily="2" charset="2"/>
              </a:rPr>
              <a:t></a:t>
            </a:r>
            <a:endParaRPr lang="fr-FR" sz="600">
              <a:solidFill>
                <a:schemeClr val="bg1"/>
              </a:solidFill>
            </a:endParaRPr>
          </a:p>
        </p:txBody>
      </p:sp>
      <p:sp>
        <p:nvSpPr>
          <p:cNvPr id="120852" name="Freeform 20"/>
          <p:cNvSpPr>
            <a:spLocks/>
          </p:cNvSpPr>
          <p:nvPr/>
        </p:nvSpPr>
        <p:spPr bwMode="auto">
          <a:xfrm>
            <a:off x="1905000" y="914400"/>
            <a:ext cx="6172200" cy="4584700"/>
          </a:xfrm>
          <a:custGeom>
            <a:avLst/>
            <a:gdLst>
              <a:gd name="T0" fmla="*/ 0 w 4128"/>
              <a:gd name="T1" fmla="*/ 2984 h 2984"/>
              <a:gd name="T2" fmla="*/ 2832 w 4128"/>
              <a:gd name="T3" fmla="*/ 488 h 2984"/>
              <a:gd name="T4" fmla="*/ 4128 w 4128"/>
              <a:gd name="T5" fmla="*/ 56 h 2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28" h="2984">
                <a:moveTo>
                  <a:pt x="0" y="2984"/>
                </a:moveTo>
                <a:cubicBezTo>
                  <a:pt x="1072" y="1980"/>
                  <a:pt x="2144" y="976"/>
                  <a:pt x="2832" y="488"/>
                </a:cubicBezTo>
                <a:cubicBezTo>
                  <a:pt x="3520" y="0"/>
                  <a:pt x="3912" y="128"/>
                  <a:pt x="4128" y="56"/>
                </a:cubicBezTo>
              </a:path>
            </a:pathLst>
          </a:cu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53" name="Line 21"/>
          <p:cNvSpPr>
            <a:spLocks noChangeShapeType="1"/>
          </p:cNvSpPr>
          <p:nvPr/>
        </p:nvSpPr>
        <p:spPr bwMode="auto">
          <a:xfrm>
            <a:off x="6705600" y="990600"/>
            <a:ext cx="0" cy="4876800"/>
          </a:xfrm>
          <a:prstGeom prst="line">
            <a:avLst/>
          </a:prstGeom>
          <a:noFill/>
          <a:ln w="28575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54" name="Text Box 22"/>
          <p:cNvSpPr txBox="1">
            <a:spLocks noChangeArrowheads="1"/>
          </p:cNvSpPr>
          <p:nvPr/>
        </p:nvSpPr>
        <p:spPr bwMode="auto">
          <a:xfrm>
            <a:off x="5943600" y="609600"/>
            <a:ext cx="20255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>
                <a:solidFill>
                  <a:schemeClr val="bg1"/>
                </a:solidFill>
              </a:rPr>
              <a:t>80 à 90% de la PAM</a:t>
            </a:r>
          </a:p>
        </p:txBody>
      </p:sp>
      <p:sp>
        <p:nvSpPr>
          <p:cNvPr id="120855" name="Line 23"/>
          <p:cNvSpPr>
            <a:spLocks noChangeShapeType="1"/>
          </p:cNvSpPr>
          <p:nvPr/>
        </p:nvSpPr>
        <p:spPr bwMode="auto">
          <a:xfrm flipV="1">
            <a:off x="3429000" y="1676400"/>
            <a:ext cx="3200400" cy="2895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56" name="Line 24"/>
          <p:cNvSpPr>
            <a:spLocks noChangeShapeType="1"/>
          </p:cNvSpPr>
          <p:nvPr/>
        </p:nvSpPr>
        <p:spPr bwMode="auto">
          <a:xfrm flipV="1">
            <a:off x="3276600" y="1143000"/>
            <a:ext cx="0" cy="4724400"/>
          </a:xfrm>
          <a:prstGeom prst="line">
            <a:avLst/>
          </a:prstGeom>
          <a:noFill/>
          <a:ln w="28575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57" name="Text Box 25"/>
          <p:cNvSpPr txBox="1">
            <a:spLocks noChangeArrowheads="1"/>
          </p:cNvSpPr>
          <p:nvPr/>
        </p:nvSpPr>
        <p:spPr bwMode="auto">
          <a:xfrm rot="-2552780">
            <a:off x="3834762" y="3197910"/>
            <a:ext cx="291592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 dirty="0">
                <a:solidFill>
                  <a:schemeClr val="bg1"/>
                </a:solidFill>
              </a:rPr>
              <a:t>Zone d’entraînement aérobie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…e</a:t>
            </a:r>
            <a:r>
              <a:rPr lang="fr-FR" sz="1800" dirty="0" smtClean="0">
                <a:solidFill>
                  <a:schemeClr val="bg1"/>
                </a:solidFill>
              </a:rPr>
              <a:t>t </a:t>
            </a:r>
            <a:r>
              <a:rPr lang="fr-FR" sz="1800" dirty="0">
                <a:solidFill>
                  <a:schemeClr val="bg1"/>
                </a:solidFill>
              </a:rPr>
              <a:t>les charges anaérobies ?</a:t>
            </a:r>
          </a:p>
        </p:txBody>
      </p:sp>
      <p:sp>
        <p:nvSpPr>
          <p:cNvPr id="120858" name="Text Box 26"/>
          <p:cNvSpPr txBox="1">
            <a:spLocks noChangeArrowheads="1"/>
          </p:cNvSpPr>
          <p:nvPr/>
        </p:nvSpPr>
        <p:spPr bwMode="auto">
          <a:xfrm>
            <a:off x="2895600" y="4721225"/>
            <a:ext cx="5838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>
                <a:solidFill>
                  <a:schemeClr val="bg1"/>
                </a:solidFill>
              </a:rPr>
              <a:t>60%</a:t>
            </a:r>
          </a:p>
        </p:txBody>
      </p:sp>
      <p:sp>
        <p:nvSpPr>
          <p:cNvPr id="120859" name="Text Box 27"/>
          <p:cNvSpPr txBox="1">
            <a:spLocks noChangeArrowheads="1"/>
          </p:cNvSpPr>
          <p:nvPr/>
        </p:nvSpPr>
        <p:spPr bwMode="auto">
          <a:xfrm>
            <a:off x="7299325" y="1182688"/>
            <a:ext cx="2920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20860" name="Line 28"/>
          <p:cNvSpPr>
            <a:spLocks noChangeShapeType="1"/>
          </p:cNvSpPr>
          <p:nvPr/>
        </p:nvSpPr>
        <p:spPr bwMode="auto">
          <a:xfrm>
            <a:off x="8153400" y="914400"/>
            <a:ext cx="0" cy="4953000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61" name="Text Box 29"/>
          <p:cNvSpPr txBox="1">
            <a:spLocks noChangeArrowheads="1"/>
          </p:cNvSpPr>
          <p:nvPr/>
        </p:nvSpPr>
        <p:spPr bwMode="auto">
          <a:xfrm>
            <a:off x="5181600" y="5410200"/>
            <a:ext cx="25436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>
                <a:solidFill>
                  <a:schemeClr val="bg1"/>
                </a:solidFill>
              </a:rPr>
              <a:t>Zones de la FC de matchs</a:t>
            </a:r>
          </a:p>
        </p:txBody>
      </p:sp>
      <p:sp>
        <p:nvSpPr>
          <p:cNvPr id="120862" name="Line 30"/>
          <p:cNvSpPr>
            <a:spLocks noChangeShapeType="1"/>
          </p:cNvSpPr>
          <p:nvPr/>
        </p:nvSpPr>
        <p:spPr bwMode="auto">
          <a:xfrm flipV="1">
            <a:off x="4648200" y="1066800"/>
            <a:ext cx="0" cy="2590800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63" name="Line 31"/>
          <p:cNvSpPr>
            <a:spLocks noChangeShapeType="1"/>
          </p:cNvSpPr>
          <p:nvPr/>
        </p:nvSpPr>
        <p:spPr bwMode="auto">
          <a:xfrm>
            <a:off x="4648200" y="4495800"/>
            <a:ext cx="0" cy="1371600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sp>
        <p:nvSpPr>
          <p:cNvPr id="120864" name="Line 32"/>
          <p:cNvSpPr>
            <a:spLocks noChangeShapeType="1"/>
          </p:cNvSpPr>
          <p:nvPr/>
        </p:nvSpPr>
        <p:spPr bwMode="auto">
          <a:xfrm>
            <a:off x="4724400" y="5105400"/>
            <a:ext cx="33528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schemeClr val="bg1"/>
              </a:solidFill>
            </a:endParaRPr>
          </a:p>
        </p:txBody>
      </p:sp>
      <p:cxnSp>
        <p:nvCxnSpPr>
          <p:cNvPr id="3" name="Connecteur droit 2"/>
          <p:cNvCxnSpPr>
            <a:endCxn id="120852" idx="2"/>
          </p:cNvCxnSpPr>
          <p:nvPr/>
        </p:nvCxnSpPr>
        <p:spPr>
          <a:xfrm flipV="1">
            <a:off x="1789331" y="1000440"/>
            <a:ext cx="6287869" cy="98110"/>
          </a:xfrm>
          <a:prstGeom prst="line">
            <a:avLst/>
          </a:prstGeom>
          <a:ln w="5715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871709" y="107340"/>
            <a:ext cx="74447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2 -pour </a:t>
            </a:r>
            <a:r>
              <a:rPr lang="fr-FR" sz="20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des intensités proches de VO2max de PAM ou de VAM,</a:t>
            </a:r>
          </a:p>
        </p:txBody>
      </p:sp>
    </p:spTree>
    <p:extLst>
      <p:ext uri="{BB962C8B-B14F-4D97-AF65-F5344CB8AC3E}">
        <p14:creationId xmlns:p14="http://schemas.microsoft.com/office/powerpoint/2010/main" val="1822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65268"/>
            <a:ext cx="921702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Elle ne peut être 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utilisée : </a:t>
            </a:r>
          </a:p>
          <a:p>
            <a:endParaRPr lang="fr-FR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fr-FR" sz="20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a fortiori, </a:t>
            </a:r>
            <a:r>
              <a:rPr lang="fr-FR" sz="2000" dirty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pour exprimer </a:t>
            </a:r>
            <a:r>
              <a:rPr lang="fr-FR" sz="20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l’intensité d’actions très courtes et très intenses comme celles d’un match (effets de rémanence),</a:t>
            </a:r>
          </a:p>
          <a:p>
            <a:pPr marL="342900" indent="-342900">
              <a:buFont typeface="Wingdings" pitchFamily="2" charset="2"/>
              <a:buChar char="Ø"/>
            </a:pPr>
            <a:endParaRPr lang="fr-FR" dirty="0">
              <a:latin typeface="Calibri" pitchFamily="34" charset="0"/>
              <a:cs typeface="Calibri" pitchFamily="34" charset="0"/>
            </a:endParaRPr>
          </a:p>
          <a:p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 moyenne elle nécessite un délai de 1min et demi à 2 min pour atteindre un état stable….</a:t>
            </a:r>
          </a:p>
        </p:txBody>
      </p:sp>
      <p:pic>
        <p:nvPicPr>
          <p:cNvPr id="3" name="Picture 2" descr="d06"/>
          <p:cNvPicPr>
            <a:picLocks noChangeAspect="1" noChangeArrowheads="1"/>
          </p:cNvPicPr>
          <p:nvPr/>
        </p:nvPicPr>
        <p:blipFill rotWithShape="1">
          <a:blip r:embed="rId2"/>
          <a:srcRect l="39866" t="15906" r="50000" b="77612"/>
          <a:stretch/>
        </p:blipFill>
        <p:spPr>
          <a:xfrm>
            <a:off x="5220073" y="4276279"/>
            <a:ext cx="3456383" cy="2055073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>
            <a:off x="6588225" y="6525344"/>
            <a:ext cx="360039" cy="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6588225" y="5733256"/>
            <a:ext cx="0" cy="792088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6948265" y="5303815"/>
            <a:ext cx="0" cy="1221529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V="1">
            <a:off x="6948265" y="4578777"/>
            <a:ext cx="504056" cy="2351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>
            <a:off x="6948264" y="4581128"/>
            <a:ext cx="1" cy="650679"/>
          </a:xfrm>
          <a:prstGeom prst="line">
            <a:avLst/>
          </a:prstGeom>
          <a:ln w="1905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7452321" y="4581128"/>
            <a:ext cx="0" cy="1333451"/>
          </a:xfrm>
          <a:prstGeom prst="line">
            <a:avLst/>
          </a:prstGeom>
          <a:ln w="1905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oneTexte 17"/>
          <p:cNvSpPr txBox="1"/>
          <p:nvPr/>
        </p:nvSpPr>
        <p:spPr>
          <a:xfrm>
            <a:off x="5724129" y="6546830"/>
            <a:ext cx="26725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Exercice court est très intense</a:t>
            </a:r>
            <a:endParaRPr lang="fr-FR" sz="16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6588225" y="4240223"/>
            <a:ext cx="13324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Récupération </a:t>
            </a:r>
            <a:endParaRPr lang="fr-FR" sz="16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" name="Picture 3" descr="d09"/>
          <p:cNvPicPr>
            <a:picLocks noChangeAspect="1" noChangeArrowheads="1"/>
          </p:cNvPicPr>
          <p:nvPr/>
        </p:nvPicPr>
        <p:blipFill rotWithShape="1">
          <a:blip r:embed="rId3"/>
          <a:srcRect t="16693" b="37000"/>
          <a:stretch/>
        </p:blipFill>
        <p:spPr bwMode="auto">
          <a:xfrm>
            <a:off x="115476" y="2173374"/>
            <a:ext cx="4981605" cy="298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Connecteur droit avec flèche 15"/>
          <p:cNvCxnSpPr/>
          <p:nvPr/>
        </p:nvCxnSpPr>
        <p:spPr>
          <a:xfrm>
            <a:off x="3376101" y="2564904"/>
            <a:ext cx="1368152" cy="14401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312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3568" y="5517232"/>
            <a:ext cx="77013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MERCI POUR VOTRE ATTENTION</a:t>
            </a:r>
            <a:endParaRPr lang="fr-FR" sz="4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0253_VID3-vol60iss11[1]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7521" t="9504" r="9327" b="8247"/>
          <a:stretch/>
        </p:blipFill>
        <p:spPr>
          <a:xfrm>
            <a:off x="2013982" y="692696"/>
            <a:ext cx="4503420" cy="4469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3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9163</TotalTime>
  <Words>3295</Words>
  <Application>Microsoft Office PowerPoint</Application>
  <PresentationFormat>Affichage à l'écran (4:3)</PresentationFormat>
  <Paragraphs>868</Paragraphs>
  <Slides>80</Slides>
  <Notes>24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80</vt:i4>
      </vt:variant>
    </vt:vector>
  </HeadingPairs>
  <TitlesOfParts>
    <vt:vector size="82" baseType="lpstr">
      <vt:lpstr>Thème Office</vt:lpstr>
      <vt:lpstr>Graphique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balance  circulatoire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PENTE DE LA DÉRIVE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CAZORLA</dc:creator>
  <cp:lastModifiedBy>Georges Caz</cp:lastModifiedBy>
  <cp:revision>324</cp:revision>
  <cp:lastPrinted>2013-04-22T19:55:57Z</cp:lastPrinted>
  <dcterms:created xsi:type="dcterms:W3CDTF">2013-04-07T18:32:03Z</dcterms:created>
  <dcterms:modified xsi:type="dcterms:W3CDTF">2017-08-19T11:38:03Z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18478042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